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8" r:id="rId2"/>
    <p:sldMasterId id="2147483768" r:id="rId3"/>
  </p:sldMasterIdLst>
  <p:notesMasterIdLst>
    <p:notesMasterId r:id="rId26"/>
  </p:notesMasterIdLst>
  <p:sldIdLst>
    <p:sldId id="2147473598" r:id="rId4"/>
    <p:sldId id="256" r:id="rId5"/>
    <p:sldId id="2146847784" r:id="rId6"/>
    <p:sldId id="2146847821" r:id="rId7"/>
    <p:sldId id="2146847826" r:id="rId8"/>
    <p:sldId id="2146847824" r:id="rId9"/>
    <p:sldId id="2146847823" r:id="rId10"/>
    <p:sldId id="2146847827" r:id="rId11"/>
    <p:sldId id="2146847825" r:id="rId12"/>
    <p:sldId id="2146847828" r:id="rId13"/>
    <p:sldId id="2146847822" r:id="rId14"/>
    <p:sldId id="2153" r:id="rId15"/>
    <p:sldId id="2147473599" r:id="rId16"/>
    <p:sldId id="2147473601" r:id="rId17"/>
    <p:sldId id="2147473602" r:id="rId18"/>
    <p:sldId id="2147473604" r:id="rId19"/>
    <p:sldId id="631" r:id="rId20"/>
    <p:sldId id="2147473605" r:id="rId21"/>
    <p:sldId id="2147473606" r:id="rId22"/>
    <p:sldId id="2147473607" r:id="rId23"/>
    <p:sldId id="2147473608" r:id="rId24"/>
    <p:sldId id="2147473600" r:id="rId25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E4E2319-849A-4E5C-B1E6-1C6EC78E776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87DBF9B0-990C-46FC-9900-376ACC399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4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get this right, we will draw men to the Order / Protect </a:t>
            </a:r>
            <a:r>
              <a:rPr lang="en-US"/>
              <a:t>Catholic families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BF9B0-990C-46FC-9900-376ACC3999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0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 our DDs and GKs as they can and should be – some are fantastic, but many can be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BF9B0-990C-46FC-9900-376ACC3999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37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treat us as we can and should be – coach created a culture or an attitude of elite level success from the beginning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BF9B0-990C-46FC-9900-376ACC3999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34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pruned the nonfruit bearing branches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BF9B0-990C-46FC-9900-376ACC3999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want success do simple things well consistently / culture of invitation means every council recruiting every year / two ways to do that – personal invitation and draw men to a council – culture eats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BF9B0-990C-46FC-9900-376ACC3999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3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173E7-EDCD-A06F-E1E0-F655C02C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020A31-3340-5231-482D-1BAAD4153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77A65A-7C21-9768-36F7-DDBADD653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get this right, we will draw men to the Order / Protect </a:t>
            </a:r>
            <a:r>
              <a:rPr lang="en-US"/>
              <a:t>Catholic families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9DB06-0017-3345-C092-C1D9A85F7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BF9B0-990C-46FC-9900-376ACC399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138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lem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7ABB9F-2C75-0047-B1B9-911166386F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10000" y="110358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2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3864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097E7-25B9-8845-929D-D6AD3CAC196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3864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84B4E0-1D45-7F4C-8B69-040A643953F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0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605304-DBCD-3748-85C6-A5E16B775F6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76600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47CF12-2E39-E641-887C-6F609AC11D4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096000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9D94CEF-1056-8242-A962-7A37EEC9348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96000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8BBF703-53D6-0B4A-9C09-3F32B97C321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915400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1794F8-3551-B348-A439-E14CD5D0235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915400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0817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2CE490B-931E-CB4F-A09C-D4911D0B33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666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34023B3-AD14-1445-8606-9595B421CF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665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7AD6893-E747-6940-8233-954C93DFBB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113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00200"/>
            <a:ext cx="566896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B0FD768-E3CC-D545-A754-40526A6E16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8157" y="0"/>
            <a:ext cx="3967843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DE2070-2C46-3E4E-8AD6-F2D849A312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12094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6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2190" y="0"/>
            <a:ext cx="609981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2" y="2473325"/>
            <a:ext cx="5542598" cy="1904365"/>
          </a:xfrm>
        </p:spPr>
        <p:txBody>
          <a:bodyPr anchor="ctr" anchorCtr="0"/>
          <a:lstStyle>
            <a:lvl1pPr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BD1690-48C1-094D-914B-23FF5BD0CD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010E6A-E64E-D04A-82BB-54DF8D5A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55C22-8691-3246-82BA-7D95F02094BC}" type="datetime4">
              <a:rPr lang="en-US" smtClean="0"/>
              <a:t>June 10,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08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08527-6C2B-6247-9837-1856F62CD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9167EF6-A93D-2543-B241-EE0111CCA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0118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090C932-B62F-914B-BC4D-AE7D66916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117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3" y="1600199"/>
            <a:ext cx="5166360" cy="4435475"/>
          </a:xfrm>
        </p:spPr>
        <p:txBody>
          <a:bodyPr/>
          <a:lstStyle>
            <a:lvl1pPr>
              <a:lnSpc>
                <a:spcPct val="11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55422-43FB-194B-85E8-F8436E39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0201"/>
            <a:ext cx="5166360" cy="3448878"/>
          </a:xfrm>
        </p:spPr>
        <p:txBody>
          <a:bodyPr/>
          <a:lstStyle>
            <a:lvl1pPr>
              <a:lnSpc>
                <a:spcPct val="11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A95606-80F0-B145-8C9E-6F641430B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5300870"/>
            <a:ext cx="5181600" cy="73480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22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31784-3267-9C4E-9818-D1EC2273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47754-3053-5E40-89D5-4F7DB0BC2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2" y="1600200"/>
            <a:ext cx="4892040" cy="4435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366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0" y="1600200"/>
            <a:ext cx="4892642" cy="3647661"/>
          </a:xfrm>
        </p:spPr>
        <p:txBody>
          <a:bodyPr anchor="ctr" anchorCtr="0"/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918B1B-9ADB-9747-AD2E-544BF60CA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457200"/>
            <a:ext cx="4893861" cy="11430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2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279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0201" y="1"/>
            <a:ext cx="678180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0" y="1600200"/>
            <a:ext cx="4892642" cy="3647661"/>
          </a:xfrm>
        </p:spPr>
        <p:txBody>
          <a:bodyPr anchor="ctr" anchorCtr="0"/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918B1B-9ADB-9747-AD2E-544BF60CA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457200"/>
            <a:ext cx="4893861" cy="11430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7461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0201" y="1"/>
            <a:ext cx="678180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0" y="1600200"/>
            <a:ext cx="4892642" cy="3647661"/>
          </a:xfrm>
        </p:spPr>
        <p:txBody>
          <a:bodyPr anchor="ctr" anchorCtr="0"/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918B1B-9ADB-9747-AD2E-544BF60CA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457200"/>
            <a:ext cx="4893861" cy="11430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1345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73325"/>
            <a:ext cx="9593263" cy="140956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E38B81-F31B-034F-BD43-2965B3978D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3120" y="5056188"/>
            <a:ext cx="3992880" cy="97948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8FA75DF-F11E-4F4C-A0FE-DD668F1FF5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7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68880"/>
            <a:ext cx="8382646" cy="25558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015C-1315-1E44-AE22-1354372E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03120" y="5029200"/>
            <a:ext cx="3924300" cy="100647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55C22-8691-3246-82BA-7D95F02094BC}" type="datetime4">
              <a:rPr lang="en-US" smtClean="0"/>
              <a:t>June 10, 2026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34F45B-CB8E-1543-BE79-06E3947833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1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73325"/>
            <a:ext cx="9593263" cy="140956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E38B81-F31B-034F-BD43-2965B3978D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3120" y="5056188"/>
            <a:ext cx="3992880" cy="97948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8FA75DF-F11E-4F4C-A0FE-DD668F1FF5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56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C79A7-ABAC-7E42-9B96-22E81AF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 guidelines and examples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636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2472C7E-7C4E-A54B-B12E-8AF668B9B4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93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7F0CFB6-1970-F547-9805-159DC3D906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83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4532EF4-3D67-6944-9514-676849A955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83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00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EEDCEE4-6302-704C-A624-E410385B15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5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C6FAC8B-692C-1F4A-9FD2-E3FD2E0C33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2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0B2CE4-1439-634A-9609-80A3403878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0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A39217E-450F-9F40-956B-E1D6DB8FEA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7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871C40D-A22C-E64E-B698-06A183E74D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2190" y="0"/>
            <a:ext cx="609981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2" y="2473325"/>
            <a:ext cx="5542598" cy="1904365"/>
          </a:xfrm>
        </p:spPr>
        <p:txBody>
          <a:bodyPr anchor="ctr" anchorCtr="0"/>
          <a:lstStyle>
            <a:lvl1pPr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BD1690-48C1-094D-914B-23FF5BD0CD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010E6A-E64E-D04A-82BB-54DF8D5A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55C22-8691-3246-82BA-7D95F02094BC}" type="datetime4">
              <a:rPr lang="en-US" smtClean="0"/>
              <a:t>June 10,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11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00200"/>
            <a:ext cx="566896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E85AE1-209B-F54B-9ECA-604FD089E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8157" y="0"/>
            <a:ext cx="3967843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E09130F-5EA8-674F-8775-CEE24D735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41960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0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A305159-05FA-644C-91DA-6A78223727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290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E2D18C-5DBE-934A-87BA-7E0BCF5EC5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86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444362-F524-5149-A2EC-0BCD092DD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00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0E00DD5-815E-F045-8BB5-FD26DBC06F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83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75B9256-D000-904C-BCA2-97F8C455A5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83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9F253CE-1B7A-C54E-A39B-790EB6E76F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67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2CE490B-931E-CB4F-A09C-D4911D0B33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91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34023B3-AD14-1445-8606-9595B421CF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18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7AD6893-E747-6940-8233-954C93DFBB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8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blem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7ABB9F-2C75-0047-B1B9-911166386F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10000" y="110358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986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00200"/>
            <a:ext cx="566896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B0FD768-E3CC-D545-A754-40526A6E16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8157" y="0"/>
            <a:ext cx="3967843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DE2070-2C46-3E4E-8AD6-F2D849A312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12094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26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R/Y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2472C7E-7C4E-A54B-B12E-8AF668B9B4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69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R/Y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7F0CFB6-1970-F547-9805-159DC3D906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8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R/Y_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4532EF4-3D67-6944-9514-676849A955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83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41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R/Y_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EEDCEE4-6302-704C-A624-E410385B15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62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R/Y_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C6FAC8B-692C-1F4A-9FD2-E3FD2E0C33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27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R/Y_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0B2CE4-1439-634A-9609-80A3403878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05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R/Y_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A39217E-450F-9F40-956B-E1D6DB8FEA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44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R/Y_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871C40D-A22C-E64E-B698-06A183E74D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25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R/Y_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00200"/>
            <a:ext cx="566896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E85AE1-209B-F54B-9ECA-604FD089E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8157" y="0"/>
            <a:ext cx="3967843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E09130F-5EA8-674F-8775-CEE24D735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41960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1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68880"/>
            <a:ext cx="8382646" cy="25558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015C-1315-1E44-AE22-1354372E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03120" y="5029200"/>
            <a:ext cx="3924300" cy="100647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55C22-8691-3246-82BA-7D95F02094BC}" type="datetime4">
              <a:rPr lang="en-US" smtClean="0"/>
              <a:t>June 10, 2026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34F45B-CB8E-1543-BE79-06E3947833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04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A305159-05FA-644C-91DA-6A78223727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290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88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E2D18C-5DBE-934A-87BA-7E0BCF5EC5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04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444362-F524-5149-A2EC-0BCD092DD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55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0E00DD5-815E-F045-8BB5-FD26DBC06F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83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379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75B9256-D000-904C-BCA2-97F8C455A5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865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9F253CE-1B7A-C54E-A39B-790EB6E76F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837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2CE490B-931E-CB4F-A09C-D4911D0B33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2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34023B3-AD14-1445-8606-9595B421CF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12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7AD6893-E747-6940-8233-954C93DFBB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59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Navy_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00200"/>
            <a:ext cx="566896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B0FD768-E3CC-D545-A754-40526A6E16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8157" y="0"/>
            <a:ext cx="3967843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DE2070-2C46-3E4E-8AD6-F2D849A312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12094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3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D86A-7368-BE48-AD74-71C68AA8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91C1-5915-6B4D-B703-782EC1F68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3" y="1600200"/>
            <a:ext cx="8507412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611EB052-6562-7545-A6BA-6648ABF04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775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0201" y="1"/>
            <a:ext cx="678180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3B959-E98A-944D-9E81-4195C8953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PowerPoint template guidelines and examples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31784-3267-9C4E-9818-D1EC2273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47754-3053-5E40-89D5-4F7DB0BC2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2" y="1600200"/>
            <a:ext cx="4892040" cy="443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42570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75475" y="2304921"/>
            <a:ext cx="8505697" cy="726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1107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355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0231" y="1147521"/>
            <a:ext cx="4918710" cy="4300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50989" y="1320038"/>
            <a:ext cx="5400040" cy="3728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961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655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7824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73325"/>
            <a:ext cx="9593263" cy="140956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E38B81-F31B-034F-BD43-2965B3978D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3120" y="5056188"/>
            <a:ext cx="3992880" cy="97948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8FA75DF-F11E-4F4C-A0FE-DD668F1FF5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6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yellow square&#10;&#10;Description automatically generated">
            <a:extLst>
              <a:ext uri="{FF2B5EF4-FFF2-40B4-BE49-F238E27FC236}">
                <a16:creationId xmlns:a16="http://schemas.microsoft.com/office/drawing/2014/main" id="{D458BFBB-2273-D545-9806-4F2D8DB6EE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762919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3647676"/>
            <a:ext cx="10515599" cy="132556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74464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lem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7ABB9F-2C75-0047-B1B9-911166386F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10000" y="110358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238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68880"/>
            <a:ext cx="8382646" cy="25558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015C-1315-1E44-AE22-1354372E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03120" y="5029200"/>
            <a:ext cx="3924300" cy="100647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55C22-8691-3246-82BA-7D95F02094BC}" type="datetime4">
              <a:rPr lang="en-US" smtClean="0"/>
              <a:t>June 10, 2026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34F45B-CB8E-1543-BE79-06E3947833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3" y="1600199"/>
            <a:ext cx="5166360" cy="4435475"/>
          </a:xfrm>
        </p:spPr>
        <p:txBody>
          <a:bodyPr/>
          <a:lstStyle>
            <a:lvl1pPr>
              <a:lnSpc>
                <a:spcPct val="11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55422-43FB-194B-85E8-F8436E39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166360" cy="4435475"/>
          </a:xfrm>
        </p:spPr>
        <p:txBody>
          <a:bodyPr/>
          <a:lstStyle>
            <a:lvl1pPr>
              <a:lnSpc>
                <a:spcPct val="11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6490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2190" y="0"/>
            <a:ext cx="609981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2" y="2473325"/>
            <a:ext cx="5542598" cy="1904365"/>
          </a:xfrm>
        </p:spPr>
        <p:txBody>
          <a:bodyPr anchor="ctr" anchorCtr="0"/>
          <a:lstStyle>
            <a:lvl1pPr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BD1690-48C1-094D-914B-23FF5BD0CD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010E6A-E64E-D04A-82BB-54DF8D5A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55C22-8691-3246-82BA-7D95F02094BC}" type="datetime4">
              <a:rPr lang="en-US" smtClean="0"/>
              <a:t>June 10,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579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D86A-7368-BE48-AD74-71C68AA8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91C1-5915-6B4D-B703-782EC1F68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3" y="1600200"/>
            <a:ext cx="8507412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611EB052-6562-7545-A6BA-6648ABF04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276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3" y="1600199"/>
            <a:ext cx="5166360" cy="4435475"/>
          </a:xfrm>
        </p:spPr>
        <p:txBody>
          <a:bodyPr/>
          <a:lstStyle>
            <a:lvl1pPr>
              <a:lnSpc>
                <a:spcPct val="11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55422-43FB-194B-85E8-F8436E39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166360" cy="4435475"/>
          </a:xfrm>
        </p:spPr>
        <p:txBody>
          <a:bodyPr/>
          <a:lstStyle>
            <a:lvl1pPr>
              <a:lnSpc>
                <a:spcPct val="11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0154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3862" y="1600200"/>
            <a:ext cx="5166360" cy="453888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097E7-25B9-8845-929D-D6AD3CAC196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3862" y="2473325"/>
            <a:ext cx="5166360" cy="3562350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972C97-6BF9-4F4C-B9E7-D33FD32C192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5999" y="1600200"/>
            <a:ext cx="5166360" cy="453888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8EC568F-843A-3640-B1EF-2056F22F182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5999" y="2473325"/>
            <a:ext cx="5166360" cy="3562350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17377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3863" y="1600200"/>
            <a:ext cx="3432041" cy="453888"/>
          </a:xfrm>
        </p:spPr>
        <p:txBody>
          <a:bodyPr/>
          <a:lstStyle>
            <a:lvl1pPr>
              <a:lnSpc>
                <a:spcPct val="110000"/>
              </a:lnSpc>
              <a:defRPr sz="13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097E7-25B9-8845-929D-D6AD3CAC196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3863" y="2275840"/>
            <a:ext cx="3432041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972C97-6BF9-4F4C-B9E7-D33FD32C192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379979" y="1600200"/>
            <a:ext cx="3432041" cy="453888"/>
          </a:xfrm>
        </p:spPr>
        <p:txBody>
          <a:bodyPr/>
          <a:lstStyle>
            <a:lvl1pPr>
              <a:lnSpc>
                <a:spcPct val="110000"/>
              </a:lnSpc>
              <a:defRPr sz="13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8EC568F-843A-3640-B1EF-2056F22F182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79979" y="2275840"/>
            <a:ext cx="3432041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D0AAB-AFC2-4A4D-90BF-C7E41ACCC09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32922" y="1600200"/>
            <a:ext cx="3432041" cy="453888"/>
          </a:xfrm>
        </p:spPr>
        <p:txBody>
          <a:bodyPr/>
          <a:lstStyle>
            <a:lvl1pPr>
              <a:lnSpc>
                <a:spcPct val="110000"/>
              </a:lnSpc>
              <a:defRPr sz="13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D89DB9A-6DEB-3D42-8715-9016729754A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332922" y="2275840"/>
            <a:ext cx="3432041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272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3864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097E7-25B9-8845-929D-D6AD3CAC196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3864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84B4E0-1D45-7F4C-8B69-040A643953F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0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605304-DBCD-3748-85C6-A5E16B775F6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76600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47CF12-2E39-E641-887C-6F609AC11D4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096000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9D94CEF-1056-8242-A962-7A37EEC9348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96000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8BBF703-53D6-0B4A-9C09-3F32B97C321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915400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1794F8-3551-B348-A439-E14CD5D0235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915400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5878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08527-6C2B-6247-9837-1856F62CD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9167EF6-A93D-2543-B241-EE0111CCA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0979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090C932-B62F-914B-BC4D-AE7D66916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2241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3" y="1600199"/>
            <a:ext cx="5166360" cy="4435475"/>
          </a:xfrm>
        </p:spPr>
        <p:txBody>
          <a:bodyPr/>
          <a:lstStyle>
            <a:lvl1pPr>
              <a:lnSpc>
                <a:spcPct val="11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55422-43FB-194B-85E8-F8436E39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0201"/>
            <a:ext cx="5166360" cy="3448878"/>
          </a:xfrm>
        </p:spPr>
        <p:txBody>
          <a:bodyPr/>
          <a:lstStyle>
            <a:lvl1pPr>
              <a:lnSpc>
                <a:spcPct val="11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A95606-80F0-B145-8C9E-6F641430B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5300870"/>
            <a:ext cx="5181600" cy="73480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8550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31784-3267-9C4E-9818-D1EC2273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47754-3053-5E40-89D5-4F7DB0BC2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2" y="1600200"/>
            <a:ext cx="4892040" cy="4435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1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3862" y="1600200"/>
            <a:ext cx="5166360" cy="453888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097E7-25B9-8845-929D-D6AD3CAC196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3862" y="2473325"/>
            <a:ext cx="5166360" cy="3562350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972C97-6BF9-4F4C-B9E7-D33FD32C192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5999" y="1600200"/>
            <a:ext cx="5166360" cy="453888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8EC568F-843A-3640-B1EF-2056F22F182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5999" y="2473325"/>
            <a:ext cx="5166360" cy="3562350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00670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0" y="1600200"/>
            <a:ext cx="4892642" cy="3647661"/>
          </a:xfrm>
        </p:spPr>
        <p:txBody>
          <a:bodyPr anchor="ctr" anchorCtr="0"/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918B1B-9ADB-9747-AD2E-544BF60CA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457200"/>
            <a:ext cx="4893861" cy="11430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2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14169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0201" y="1"/>
            <a:ext cx="678180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0" y="1600200"/>
            <a:ext cx="4892642" cy="3647661"/>
          </a:xfrm>
        </p:spPr>
        <p:txBody>
          <a:bodyPr anchor="ctr" anchorCtr="0"/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918B1B-9ADB-9747-AD2E-544BF60CA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457200"/>
            <a:ext cx="4893861" cy="11430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87901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0201" y="1"/>
            <a:ext cx="678180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0" y="1600200"/>
            <a:ext cx="4892642" cy="3647661"/>
          </a:xfrm>
        </p:spPr>
        <p:txBody>
          <a:bodyPr anchor="ctr" anchorCtr="0"/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918B1B-9ADB-9747-AD2E-544BF60CA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457200"/>
            <a:ext cx="4893861" cy="11430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23566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73325"/>
            <a:ext cx="9593263" cy="140956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E38B81-F31B-034F-BD43-2965B3978D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3120" y="5056188"/>
            <a:ext cx="3992880" cy="97948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8FA75DF-F11E-4F4C-A0FE-DD668F1FF5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008879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79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C79A7-ABAC-7E42-9B96-22E81AF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PowerPoint template guidelines and examples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51721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2472C7E-7C4E-A54B-B12E-8AF668B9B4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473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7F0CFB6-1970-F547-9805-159DC3D906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74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4532EF4-3D67-6944-9514-676849A955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83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23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EEDCEE4-6302-704C-A624-E410385B15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204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C6FAC8B-692C-1F4A-9FD2-E3FD2E0C33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7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3863" y="1600200"/>
            <a:ext cx="3432041" cy="453888"/>
          </a:xfrm>
        </p:spPr>
        <p:txBody>
          <a:bodyPr/>
          <a:lstStyle>
            <a:lvl1pPr>
              <a:lnSpc>
                <a:spcPct val="110000"/>
              </a:lnSpc>
              <a:defRPr sz="13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F5D35F0-A6FD-8141-9364-759174B8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097E7-25B9-8845-929D-D6AD3CAC196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3863" y="2275840"/>
            <a:ext cx="3432041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972C97-6BF9-4F4C-B9E7-D33FD32C192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379979" y="1600200"/>
            <a:ext cx="3432041" cy="453888"/>
          </a:xfrm>
        </p:spPr>
        <p:txBody>
          <a:bodyPr/>
          <a:lstStyle>
            <a:lvl1pPr>
              <a:lnSpc>
                <a:spcPct val="110000"/>
              </a:lnSpc>
              <a:defRPr sz="13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8EC568F-843A-3640-B1EF-2056F22F182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79979" y="2275840"/>
            <a:ext cx="3432041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D0AAB-AFC2-4A4D-90BF-C7E41ACCC09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32922" y="1600200"/>
            <a:ext cx="3432041" cy="453888"/>
          </a:xfrm>
        </p:spPr>
        <p:txBody>
          <a:bodyPr/>
          <a:lstStyle>
            <a:lvl1pPr>
              <a:lnSpc>
                <a:spcPct val="110000"/>
              </a:lnSpc>
              <a:defRPr sz="13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D89DB9A-6DEB-3D42-8715-9016729754A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332922" y="2275840"/>
            <a:ext cx="3432041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129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0B2CE4-1439-634A-9609-80A3403878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543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A39217E-450F-9F40-956B-E1D6DB8FEA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335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871C40D-A22C-E64E-B698-06A183E74D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73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/Y_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00200"/>
            <a:ext cx="5668963" cy="3687417"/>
          </a:xfrm>
        </p:spPr>
        <p:txBody>
          <a:bodyPr anchor="ctr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E5DC-7D63-DF48-9E5C-D85B8F0CA5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E85AE1-209B-F54B-9ECA-604FD089E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8157" y="0"/>
            <a:ext cx="3967843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E09130F-5EA8-674F-8775-CEE24D735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41960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40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A305159-05FA-644C-91DA-6A78223727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290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784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E2D18C-5DBE-934A-87BA-7E0BCF5EC5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328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444362-F524-5149-A2EC-0BCD092DD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403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0E00DD5-815E-F045-8BB5-FD26DBC06F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83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53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75B9256-D000-904C-BCA2-97F8C455A5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51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D5D-9A12-4C41-AB81-D8D1333F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BC8A13-8650-2F4A-AC1B-20BC19933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9F253CE-1B7A-C54E-A39B-790EB6E76F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9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24567-35BB-F34C-BE28-2F27CD24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94BC-F12D-D64A-B25C-00D4DE20F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863" y="1600199"/>
            <a:ext cx="8507412" cy="4435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E3F34-D11C-3540-B14F-649A3DCD4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606" y="6362700"/>
            <a:ext cx="5173394" cy="4953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PowerPoint template guidelines and examples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19F2-77FF-6F4D-8225-B37BCFBB2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28650" indent="-2809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SzPct val="70000"/>
        <a:buFont typeface=".Lucida Grande UI Regular"/>
        <a:buChar char="◆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20750" indent="-2333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7950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System Font Regular"/>
        <a:buChar char="—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pos="267">
          <p15:clr>
            <a:srgbClr val="F26B43"/>
          </p15:clr>
        </p15:guide>
        <p15:guide id="6" orient="horz" pos="4008">
          <p15:clr>
            <a:srgbClr val="F26B43"/>
          </p15:clr>
        </p15:guide>
        <p15:guide id="7" pos="7411">
          <p15:clr>
            <a:srgbClr val="F26B43"/>
          </p15:clr>
        </p15:guide>
        <p15:guide id="8" pos="5626">
          <p15:clr>
            <a:srgbClr val="F26B43"/>
          </p15:clr>
        </p15:guide>
        <p15:guide id="9" pos="2053">
          <p15:clr>
            <a:srgbClr val="F26B43"/>
          </p15:clr>
        </p15:guide>
        <p15:guide id="11" orient="horz" pos="1558">
          <p15:clr>
            <a:srgbClr val="F26B43"/>
          </p15:clr>
        </p15:guide>
        <p15:guide id="13" orient="horz" pos="3802">
          <p15:clr>
            <a:srgbClr val="F26B43"/>
          </p15:clr>
        </p15:guide>
        <p15:guide id="1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2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8808" y="6187440"/>
            <a:ext cx="492239" cy="4724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5498" y="58803"/>
            <a:ext cx="11618086" cy="9142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0146" y="2834526"/>
            <a:ext cx="6830059" cy="3068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75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24567-35BB-F34C-BE28-2F27CD24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94BC-F12D-D64A-B25C-00D4DE20F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863" y="1600199"/>
            <a:ext cx="8507412" cy="4435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E3F34-D11C-3540-B14F-649A3DCD4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606" y="6362700"/>
            <a:ext cx="5173394" cy="4953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PowerPoint template guidelines and examples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19F2-77FF-6F4D-8225-B37BCFBB2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7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99" r:id="rId31"/>
    <p:sldLayoutId id="2147483800" r:id="rId32"/>
    <p:sldLayoutId id="2147483801" r:id="rId33"/>
    <p:sldLayoutId id="2147483802" r:id="rId34"/>
    <p:sldLayoutId id="2147483803" r:id="rId35"/>
    <p:sldLayoutId id="2147483804" r:id="rId36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28650" indent="-2809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SzPct val="70000"/>
        <a:buFont typeface=".Lucida Grande UI Regular"/>
        <a:buChar char="◆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20750" indent="-2333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7950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System Font Regular"/>
        <a:buChar char="—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pos="267">
          <p15:clr>
            <a:srgbClr val="F26B43"/>
          </p15:clr>
        </p15:guide>
        <p15:guide id="6" orient="horz" pos="4008">
          <p15:clr>
            <a:srgbClr val="F26B43"/>
          </p15:clr>
        </p15:guide>
        <p15:guide id="7" pos="7411">
          <p15:clr>
            <a:srgbClr val="F26B43"/>
          </p15:clr>
        </p15:guide>
        <p15:guide id="8" pos="5626">
          <p15:clr>
            <a:srgbClr val="F26B43"/>
          </p15:clr>
        </p15:guide>
        <p15:guide id="9" pos="2053">
          <p15:clr>
            <a:srgbClr val="F26B43"/>
          </p15:clr>
        </p15:guide>
        <p15:guide id="11" orient="horz" pos="1558">
          <p15:clr>
            <a:srgbClr val="F26B43"/>
          </p15:clr>
        </p15:guide>
        <p15:guide id="13" orient="horz" pos="3802">
          <p15:clr>
            <a:srgbClr val="F26B43"/>
          </p15:clr>
        </p15:guide>
        <p15:guide id="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penclipart.org/detail/102853/129384206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button-padlock-security-lock-41707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7EFFF-87A2-E5F3-C829-9A271777B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74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809B3-F5E9-EA96-8E28-A2D912760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1DAFB-4D05-B488-CDCE-D2909DDE94FA}"/>
              </a:ext>
            </a:extLst>
          </p:cNvPr>
          <p:cNvSpPr txBox="1">
            <a:spLocks/>
          </p:cNvSpPr>
          <p:nvPr/>
        </p:nvSpPr>
        <p:spPr>
          <a:xfrm>
            <a:off x="427334" y="362569"/>
            <a:ext cx="10812026" cy="11614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59B62-363D-6024-85A2-FB1510F7A5F2}"/>
              </a:ext>
            </a:extLst>
          </p:cNvPr>
          <p:cNvSpPr txBox="1"/>
          <p:nvPr/>
        </p:nvSpPr>
        <p:spPr>
          <a:xfrm>
            <a:off x="1832777" y="1587500"/>
            <a:ext cx="85264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 Disciples – Cor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Protect Catholic Families – Guard, Grow, Give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 Parish / Community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Faith in Action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Evangelize – Culture of Invitation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359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9EFC5-FEAA-324D-E2A2-E9C49B5B8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D65E-C051-F61F-6B94-4F1B039075C1}"/>
              </a:ext>
            </a:extLst>
          </p:cNvPr>
          <p:cNvSpPr txBox="1">
            <a:spLocks/>
          </p:cNvSpPr>
          <p:nvPr/>
        </p:nvSpPr>
        <p:spPr>
          <a:xfrm>
            <a:off x="3418682" y="791592"/>
            <a:ext cx="5354636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ONE STEP AT A</a:t>
            </a:r>
            <a:r>
              <a:rPr lang="en-US" sz="3600" dirty="0">
                <a:solidFill>
                  <a:schemeClr val="bg1"/>
                </a:solidFill>
              </a:rPr>
              <a:t> TIME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EB084-DC45-79BD-D464-A5538FB008F7}"/>
              </a:ext>
            </a:extLst>
          </p:cNvPr>
          <p:cNvSpPr txBox="1"/>
          <p:nvPr/>
        </p:nvSpPr>
        <p:spPr>
          <a:xfrm>
            <a:off x="4447308" y="2295085"/>
            <a:ext cx="7178964" cy="31998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1125"/>
              </a:spcAft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“Start by doing what’s necessary; then do what’s possible; and suddenly you are doing the impossible””</a:t>
            </a:r>
            <a:endParaRPr lang="en-US" sz="2800" b="1" i="0" u="none" strike="noStrike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pPr algn="r">
              <a:lnSpc>
                <a:spcPct val="110000"/>
              </a:lnSpc>
              <a:spcAft>
                <a:spcPts val="375"/>
              </a:spcAft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- St. Francis of Assisi </a:t>
            </a:r>
            <a:endParaRPr lang="en-US" sz="2800" b="1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DD59A-4381-3FE6-FC59-061922A6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79" y="1707572"/>
            <a:ext cx="3142385" cy="418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3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9DC7CA97-6EE0-D84F-A6E9-03DA279AB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309" y="2810235"/>
            <a:ext cx="4967381" cy="20313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Thank You!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Vivat Jesus!</a:t>
            </a:r>
          </a:p>
        </p:txBody>
      </p:sp>
    </p:spTree>
    <p:extLst>
      <p:ext uri="{BB962C8B-B14F-4D97-AF65-F5344CB8AC3E}">
        <p14:creationId xmlns:p14="http://schemas.microsoft.com/office/powerpoint/2010/main" val="191186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7EFFF-87A2-E5F3-C829-9A271777B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5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488387-5DED-94A9-06C8-F90D342EC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469" y="2770437"/>
            <a:ext cx="11459182" cy="25558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The McGivney Leader Fellowship: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Forming Apostolic Leaders</a:t>
            </a:r>
          </a:p>
        </p:txBody>
      </p:sp>
    </p:spTree>
    <p:extLst>
      <p:ext uri="{BB962C8B-B14F-4D97-AF65-F5344CB8AC3E}">
        <p14:creationId xmlns:p14="http://schemas.microsoft.com/office/powerpoint/2010/main" val="241615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E2204A-81F0-7859-5100-FEB39857E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132" y="2223143"/>
            <a:ext cx="9593263" cy="140956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Leader Development Vision	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F8A16C-6C47-CE92-98DE-EA7A8D7A3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500" y="3562367"/>
            <a:ext cx="11354636" cy="1783355"/>
          </a:xfrm>
        </p:spPr>
        <p:txBody>
          <a:bodyPr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/>
              <a:t>To make the Knights of Columbus an organization men join to become great leaders.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A760E1D-261D-3530-EA50-CCFCDAFD668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029200"/>
            <a:ext cx="3924300" cy="10064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1855C22-8691-3246-82BA-7D95F02094BC}" type="datetime4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7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June 10, 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A37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360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47395-901C-8023-781E-94B2D1678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FBFC4-D6BC-9AEA-45BE-922E9D53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anchor="t">
            <a:normAutofit/>
          </a:bodyPr>
          <a:lstStyle/>
          <a:p>
            <a:r>
              <a:rPr lang="en-US" dirty="0"/>
              <a:t>Gallup Survey on What Followers Need from Leaders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0ACCDD-3E95-E758-6C24-C36441318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284"/>
          <a:stretch>
            <a:fillRect/>
          </a:stretch>
        </p:blipFill>
        <p:spPr>
          <a:xfrm>
            <a:off x="423863" y="1600200"/>
            <a:ext cx="8507412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7243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E1175-5D29-7A5B-4FDB-7C00E42E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1183799"/>
            <a:ext cx="10662919" cy="4170521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At the Intersection of Secular Research and Theological Insight</a:t>
            </a:r>
          </a:p>
        </p:txBody>
      </p:sp>
    </p:spTree>
    <p:extLst>
      <p:ext uri="{BB962C8B-B14F-4D97-AF65-F5344CB8AC3E}">
        <p14:creationId xmlns:p14="http://schemas.microsoft.com/office/powerpoint/2010/main" val="238213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500AC8-53E9-6191-8EE3-B7C0FA18C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anchor="t">
            <a:normAutofit/>
          </a:bodyPr>
          <a:lstStyle/>
          <a:p>
            <a:r>
              <a:rPr lang="en-US" sz="6000" dirty="0">
                <a:solidFill>
                  <a:schemeClr val="accent3"/>
                </a:solidFill>
              </a:rPr>
              <a:t>Pope Benedict XVI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887F0E-2425-E7C1-5033-C422EC0F0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4" y="1625600"/>
            <a:ext cx="5166360" cy="4435475"/>
          </a:xfrm>
        </p:spPr>
        <p:txBody>
          <a:bodyPr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4400" i="1" dirty="0">
                <a:solidFill>
                  <a:srgbClr val="FF0000"/>
                </a:solidFill>
              </a:rPr>
              <a:t>Spe Salvi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4400" dirty="0">
                <a:solidFill>
                  <a:srgbClr val="FF0000"/>
                </a:solidFill>
              </a:rPr>
              <a:t>Saved in Hope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4400" dirty="0">
                <a:solidFill>
                  <a:srgbClr val="FF0000"/>
                </a:solidFill>
              </a:rPr>
              <a:t>“For we are saved by hope.” 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solidFill>
                  <a:srgbClr val="FF0000"/>
                </a:solidFill>
              </a:rPr>
              <a:t>(Romans 8:24)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0DA050-33A4-38D7-70C3-A62361E2D7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1978"/>
            <a:ext cx="5165725" cy="4280662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EE44E38-8789-04B8-02F4-59CAF22C573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029200"/>
            <a:ext cx="3924300" cy="10064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1855C22-8691-3246-82BA-7D95F02094BC}" type="datetime4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7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June 10, 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A37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516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6AF6E-AF12-FD6E-961B-AAF1DE94C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318" y="2468880"/>
            <a:ext cx="8563448" cy="3381202"/>
          </a:xfrm>
        </p:spPr>
        <p:txBody>
          <a:bodyPr/>
          <a:lstStyle/>
          <a:p>
            <a:r>
              <a:rPr lang="en-US" dirty="0"/>
              <a:t>How Does Hope Apply to Leadership?</a:t>
            </a:r>
            <a:br>
              <a:rPr lang="en-US" dirty="0"/>
            </a:br>
            <a:r>
              <a:rPr lang="en-US" dirty="0"/>
              <a:t>Why do so many followers want hope?</a:t>
            </a:r>
          </a:p>
        </p:txBody>
      </p:sp>
    </p:spTree>
    <p:extLst>
      <p:ext uri="{BB962C8B-B14F-4D97-AF65-F5344CB8AC3E}">
        <p14:creationId xmlns:p14="http://schemas.microsoft.com/office/powerpoint/2010/main" val="115952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5217" y="742950"/>
            <a:ext cx="2636519" cy="90449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99293" y="406142"/>
            <a:ext cx="1546860" cy="1537970"/>
            <a:chOff x="399293" y="406142"/>
            <a:chExt cx="1546860" cy="1537970"/>
          </a:xfrm>
        </p:grpSpPr>
        <p:sp>
          <p:nvSpPr>
            <p:cNvPr id="4" name="object 4"/>
            <p:cNvSpPr/>
            <p:nvPr/>
          </p:nvSpPr>
          <p:spPr>
            <a:xfrm>
              <a:off x="399293" y="406142"/>
              <a:ext cx="1546860" cy="1537970"/>
            </a:xfrm>
            <a:custGeom>
              <a:avLst/>
              <a:gdLst/>
              <a:ahLst/>
              <a:cxnLst/>
              <a:rect l="l" t="t" r="r" b="b"/>
              <a:pathLst>
                <a:path w="1546860" h="1537970">
                  <a:moveTo>
                    <a:pt x="822642" y="0"/>
                  </a:moveTo>
                  <a:lnTo>
                    <a:pt x="822642" y="220548"/>
                  </a:lnTo>
                  <a:lnTo>
                    <a:pt x="773239" y="166344"/>
                  </a:lnTo>
                  <a:lnTo>
                    <a:pt x="723823" y="220548"/>
                  </a:lnTo>
                  <a:lnTo>
                    <a:pt x="723823" y="0"/>
                  </a:lnTo>
                  <a:lnTo>
                    <a:pt x="382625" y="339344"/>
                  </a:lnTo>
                  <a:lnTo>
                    <a:pt x="186499" y="339344"/>
                  </a:lnTo>
                  <a:lnTo>
                    <a:pt x="283286" y="438086"/>
                  </a:lnTo>
                  <a:lnTo>
                    <a:pt x="0" y="719721"/>
                  </a:lnTo>
                  <a:lnTo>
                    <a:pt x="395249" y="719721"/>
                  </a:lnTo>
                  <a:lnTo>
                    <a:pt x="395249" y="817956"/>
                  </a:lnTo>
                  <a:lnTo>
                    <a:pt x="0" y="817956"/>
                  </a:lnTo>
                  <a:lnTo>
                    <a:pt x="723976" y="1537677"/>
                  </a:lnTo>
                  <a:lnTo>
                    <a:pt x="723976" y="1321308"/>
                  </a:lnTo>
                  <a:lnTo>
                    <a:pt x="773391" y="1370749"/>
                  </a:lnTo>
                  <a:lnTo>
                    <a:pt x="822794" y="1321308"/>
                  </a:lnTo>
                  <a:lnTo>
                    <a:pt x="822794" y="1537677"/>
                  </a:lnTo>
                  <a:lnTo>
                    <a:pt x="1546720" y="817956"/>
                  </a:lnTo>
                  <a:lnTo>
                    <a:pt x="1151432" y="817956"/>
                  </a:lnTo>
                  <a:lnTo>
                    <a:pt x="1151458" y="719721"/>
                  </a:lnTo>
                  <a:lnTo>
                    <a:pt x="1546720" y="719721"/>
                  </a:lnTo>
                  <a:lnTo>
                    <a:pt x="1263357" y="438086"/>
                  </a:lnTo>
                  <a:lnTo>
                    <a:pt x="1360017" y="339344"/>
                  </a:lnTo>
                  <a:lnTo>
                    <a:pt x="1163980" y="339344"/>
                  </a:lnTo>
                  <a:lnTo>
                    <a:pt x="822642" y="0"/>
                  </a:lnTo>
                  <a:close/>
                </a:path>
              </a:pathLst>
            </a:custGeom>
            <a:solidFill>
              <a:srgbClr val="1128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A37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26364" y="631697"/>
              <a:ext cx="1092835" cy="1086485"/>
            </a:xfrm>
            <a:custGeom>
              <a:avLst/>
              <a:gdLst/>
              <a:ahLst/>
              <a:cxnLst/>
              <a:rect l="l" t="t" r="r" b="b"/>
              <a:pathLst>
                <a:path w="1092835" h="1086485">
                  <a:moveTo>
                    <a:pt x="403110" y="1001306"/>
                  </a:moveTo>
                  <a:lnTo>
                    <a:pt x="168300" y="766025"/>
                  </a:lnTo>
                  <a:lnTo>
                    <a:pt x="168300" y="685558"/>
                  </a:lnTo>
                  <a:lnTo>
                    <a:pt x="0" y="685558"/>
                  </a:lnTo>
                  <a:lnTo>
                    <a:pt x="403110" y="1086281"/>
                  </a:lnTo>
                  <a:lnTo>
                    <a:pt x="403110" y="1001306"/>
                  </a:lnTo>
                  <a:close/>
                </a:path>
                <a:path w="1092835" h="1086485">
                  <a:moveTo>
                    <a:pt x="804075" y="113753"/>
                  </a:moveTo>
                  <a:lnTo>
                    <a:pt x="689610" y="0"/>
                  </a:lnTo>
                  <a:lnTo>
                    <a:pt x="689610" y="98209"/>
                  </a:lnTo>
                  <a:lnTo>
                    <a:pt x="703770" y="113753"/>
                  </a:lnTo>
                  <a:lnTo>
                    <a:pt x="804075" y="113753"/>
                  </a:lnTo>
                  <a:close/>
                </a:path>
                <a:path w="1092835" h="1086485">
                  <a:moveTo>
                    <a:pt x="1092669" y="400710"/>
                  </a:moveTo>
                  <a:lnTo>
                    <a:pt x="970610" y="279374"/>
                  </a:lnTo>
                  <a:lnTo>
                    <a:pt x="924356" y="326555"/>
                  </a:lnTo>
                  <a:lnTo>
                    <a:pt x="924356" y="400710"/>
                  </a:lnTo>
                  <a:lnTo>
                    <a:pt x="1092669" y="400710"/>
                  </a:lnTo>
                  <a:close/>
                </a:path>
              </a:pathLst>
            </a:custGeom>
            <a:solidFill>
              <a:srgbClr val="ED393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A37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26364" y="631697"/>
              <a:ext cx="1093470" cy="1086485"/>
            </a:xfrm>
            <a:custGeom>
              <a:avLst/>
              <a:gdLst/>
              <a:ahLst/>
              <a:cxnLst/>
              <a:rect l="l" t="t" r="r" b="b"/>
              <a:pathLst>
                <a:path w="1093470" h="1086485">
                  <a:moveTo>
                    <a:pt x="168325" y="326555"/>
                  </a:moveTo>
                  <a:lnTo>
                    <a:pt x="122072" y="279374"/>
                  </a:lnTo>
                  <a:lnTo>
                    <a:pt x="0" y="400710"/>
                  </a:lnTo>
                  <a:lnTo>
                    <a:pt x="168325" y="400710"/>
                  </a:lnTo>
                  <a:lnTo>
                    <a:pt x="168325" y="326555"/>
                  </a:lnTo>
                  <a:close/>
                </a:path>
                <a:path w="1093470" h="1086485">
                  <a:moveTo>
                    <a:pt x="403161" y="0"/>
                  </a:moveTo>
                  <a:lnTo>
                    <a:pt x="288683" y="113753"/>
                  </a:lnTo>
                  <a:lnTo>
                    <a:pt x="389001" y="113753"/>
                  </a:lnTo>
                  <a:lnTo>
                    <a:pt x="403161" y="98234"/>
                  </a:lnTo>
                  <a:lnTo>
                    <a:pt x="403161" y="0"/>
                  </a:lnTo>
                  <a:close/>
                </a:path>
                <a:path w="1093470" h="1086485">
                  <a:moveTo>
                    <a:pt x="1092923" y="685558"/>
                  </a:moveTo>
                  <a:lnTo>
                    <a:pt x="924572" y="685558"/>
                  </a:lnTo>
                  <a:lnTo>
                    <a:pt x="924572" y="766025"/>
                  </a:lnTo>
                  <a:lnTo>
                    <a:pt x="689762" y="1001356"/>
                  </a:lnTo>
                  <a:lnTo>
                    <a:pt x="689762" y="1086281"/>
                  </a:lnTo>
                  <a:lnTo>
                    <a:pt x="1092923" y="685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A37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39661" y="445769"/>
              <a:ext cx="1466850" cy="1458595"/>
            </a:xfrm>
            <a:custGeom>
              <a:avLst/>
              <a:gdLst/>
              <a:ahLst/>
              <a:cxnLst/>
              <a:rect l="l" t="t" r="r" b="b"/>
              <a:pathLst>
                <a:path w="1466850" h="1458595">
                  <a:moveTo>
                    <a:pt x="355219" y="603110"/>
                  </a:moveTo>
                  <a:lnTo>
                    <a:pt x="146850" y="603110"/>
                  </a:lnTo>
                  <a:lnTo>
                    <a:pt x="297370" y="453453"/>
                  </a:lnTo>
                  <a:lnTo>
                    <a:pt x="254927" y="410146"/>
                  </a:lnTo>
                  <a:lnTo>
                    <a:pt x="0" y="663600"/>
                  </a:lnTo>
                  <a:lnTo>
                    <a:pt x="355219" y="663600"/>
                  </a:lnTo>
                  <a:lnTo>
                    <a:pt x="355219" y="603110"/>
                  </a:lnTo>
                  <a:close/>
                </a:path>
                <a:path w="1466850" h="1458595">
                  <a:moveTo>
                    <a:pt x="667372" y="1265034"/>
                  </a:moveTo>
                  <a:lnTo>
                    <a:pt x="606539" y="1204074"/>
                  </a:lnTo>
                  <a:lnTo>
                    <a:pt x="606539" y="1312214"/>
                  </a:lnTo>
                  <a:lnTo>
                    <a:pt x="146837" y="855154"/>
                  </a:lnTo>
                  <a:lnTo>
                    <a:pt x="355206" y="855154"/>
                  </a:lnTo>
                  <a:lnTo>
                    <a:pt x="355206" y="794664"/>
                  </a:lnTo>
                  <a:lnTo>
                    <a:pt x="12" y="794664"/>
                  </a:lnTo>
                  <a:lnTo>
                    <a:pt x="667372" y="1458264"/>
                  </a:lnTo>
                  <a:lnTo>
                    <a:pt x="667372" y="1312214"/>
                  </a:lnTo>
                  <a:lnTo>
                    <a:pt x="667372" y="1265034"/>
                  </a:lnTo>
                  <a:close/>
                </a:path>
                <a:path w="1466850" h="1458595">
                  <a:moveTo>
                    <a:pt x="667435" y="146050"/>
                  </a:moveTo>
                  <a:lnTo>
                    <a:pt x="667423" y="0"/>
                  </a:lnTo>
                  <a:lnTo>
                    <a:pt x="366090" y="299593"/>
                  </a:lnTo>
                  <a:lnTo>
                    <a:pt x="452183" y="299593"/>
                  </a:lnTo>
                  <a:lnTo>
                    <a:pt x="606590" y="146050"/>
                  </a:lnTo>
                  <a:lnTo>
                    <a:pt x="606602" y="265849"/>
                  </a:lnTo>
                  <a:lnTo>
                    <a:pt x="667435" y="199021"/>
                  </a:lnTo>
                  <a:lnTo>
                    <a:pt x="667435" y="146050"/>
                  </a:lnTo>
                  <a:close/>
                </a:path>
                <a:path w="1466850" h="1458595">
                  <a:moveTo>
                    <a:pt x="1100556" y="299593"/>
                  </a:moveTo>
                  <a:lnTo>
                    <a:pt x="946124" y="146050"/>
                  </a:lnTo>
                  <a:lnTo>
                    <a:pt x="799249" y="12"/>
                  </a:lnTo>
                  <a:lnTo>
                    <a:pt x="799249" y="199021"/>
                  </a:lnTo>
                  <a:lnTo>
                    <a:pt x="860056" y="265874"/>
                  </a:lnTo>
                  <a:lnTo>
                    <a:pt x="860056" y="146050"/>
                  </a:lnTo>
                  <a:lnTo>
                    <a:pt x="1014526" y="299593"/>
                  </a:lnTo>
                  <a:lnTo>
                    <a:pt x="1100556" y="299593"/>
                  </a:lnTo>
                  <a:close/>
                </a:path>
                <a:path w="1466850" h="1458595">
                  <a:moveTo>
                    <a:pt x="1280807" y="316090"/>
                  </a:moveTo>
                  <a:lnTo>
                    <a:pt x="1062621" y="316090"/>
                  </a:lnTo>
                  <a:lnTo>
                    <a:pt x="1062621" y="564845"/>
                  </a:lnTo>
                  <a:lnTo>
                    <a:pt x="1062621" y="932040"/>
                  </a:lnTo>
                  <a:lnTo>
                    <a:pt x="733310" y="1262151"/>
                  </a:lnTo>
                  <a:lnTo>
                    <a:pt x="404050" y="932040"/>
                  </a:lnTo>
                  <a:lnTo>
                    <a:pt x="404050" y="564845"/>
                  </a:lnTo>
                  <a:lnTo>
                    <a:pt x="1062621" y="564845"/>
                  </a:lnTo>
                  <a:lnTo>
                    <a:pt x="1062621" y="316090"/>
                  </a:lnTo>
                  <a:lnTo>
                    <a:pt x="883412" y="316090"/>
                  </a:lnTo>
                  <a:lnTo>
                    <a:pt x="733323" y="151168"/>
                  </a:lnTo>
                  <a:lnTo>
                    <a:pt x="583234" y="316090"/>
                  </a:lnTo>
                  <a:lnTo>
                    <a:pt x="185813" y="316090"/>
                  </a:lnTo>
                  <a:lnTo>
                    <a:pt x="371767" y="505764"/>
                  </a:lnTo>
                  <a:lnTo>
                    <a:pt x="371767" y="945324"/>
                  </a:lnTo>
                  <a:lnTo>
                    <a:pt x="733336" y="1307706"/>
                  </a:lnTo>
                  <a:lnTo>
                    <a:pt x="778789" y="1262151"/>
                  </a:lnTo>
                  <a:lnTo>
                    <a:pt x="1094892" y="945324"/>
                  </a:lnTo>
                  <a:lnTo>
                    <a:pt x="1094892" y="564845"/>
                  </a:lnTo>
                  <a:lnTo>
                    <a:pt x="1094892" y="505764"/>
                  </a:lnTo>
                  <a:lnTo>
                    <a:pt x="1280807" y="316090"/>
                  </a:lnTo>
                  <a:close/>
                </a:path>
                <a:path w="1466850" h="1458595">
                  <a:moveTo>
                    <a:pt x="1466672" y="794664"/>
                  </a:moveTo>
                  <a:lnTo>
                    <a:pt x="1111389" y="794664"/>
                  </a:lnTo>
                  <a:lnTo>
                    <a:pt x="1111389" y="855154"/>
                  </a:lnTo>
                  <a:lnTo>
                    <a:pt x="1319758" y="855154"/>
                  </a:lnTo>
                  <a:lnTo>
                    <a:pt x="860056" y="1312214"/>
                  </a:lnTo>
                  <a:lnTo>
                    <a:pt x="860044" y="1204074"/>
                  </a:lnTo>
                  <a:lnTo>
                    <a:pt x="799261" y="1265034"/>
                  </a:lnTo>
                  <a:lnTo>
                    <a:pt x="799236" y="1458264"/>
                  </a:lnTo>
                  <a:lnTo>
                    <a:pt x="946124" y="1312214"/>
                  </a:lnTo>
                  <a:lnTo>
                    <a:pt x="1466672" y="794664"/>
                  </a:lnTo>
                  <a:close/>
                </a:path>
                <a:path w="1466850" h="1458595">
                  <a:moveTo>
                    <a:pt x="1466672" y="663600"/>
                  </a:moveTo>
                  <a:lnTo>
                    <a:pt x="1211795" y="410146"/>
                  </a:lnTo>
                  <a:lnTo>
                    <a:pt x="1169327" y="453478"/>
                  </a:lnTo>
                  <a:lnTo>
                    <a:pt x="1319847" y="603110"/>
                  </a:lnTo>
                  <a:lnTo>
                    <a:pt x="1111478" y="603110"/>
                  </a:lnTo>
                  <a:lnTo>
                    <a:pt x="1111478" y="663600"/>
                  </a:lnTo>
                  <a:lnTo>
                    <a:pt x="1466672" y="663600"/>
                  </a:lnTo>
                  <a:close/>
                </a:path>
              </a:pathLst>
            </a:custGeom>
            <a:solidFill>
              <a:srgbClr val="F7B71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A37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0502" y="1043943"/>
              <a:ext cx="496736" cy="49517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8966" y="1272666"/>
              <a:ext cx="87630" cy="259079"/>
            </a:xfrm>
            <a:custGeom>
              <a:avLst/>
              <a:gdLst/>
              <a:ahLst/>
              <a:cxnLst/>
              <a:rect l="l" t="t" r="r" b="b"/>
              <a:pathLst>
                <a:path w="87630" h="259080">
                  <a:moveTo>
                    <a:pt x="21844" y="0"/>
                  </a:moveTo>
                  <a:lnTo>
                    <a:pt x="0" y="0"/>
                  </a:lnTo>
                  <a:lnTo>
                    <a:pt x="0" y="257810"/>
                  </a:lnTo>
                  <a:lnTo>
                    <a:pt x="21844" y="257810"/>
                  </a:lnTo>
                  <a:lnTo>
                    <a:pt x="21844" y="0"/>
                  </a:lnTo>
                  <a:close/>
                </a:path>
                <a:path w="87630" h="259080">
                  <a:moveTo>
                    <a:pt x="54813" y="0"/>
                  </a:moveTo>
                  <a:lnTo>
                    <a:pt x="32816" y="0"/>
                  </a:lnTo>
                  <a:lnTo>
                    <a:pt x="32816" y="257810"/>
                  </a:lnTo>
                  <a:lnTo>
                    <a:pt x="33235" y="257810"/>
                  </a:lnTo>
                  <a:lnTo>
                    <a:pt x="33235" y="259080"/>
                  </a:lnTo>
                  <a:lnTo>
                    <a:pt x="54419" y="259080"/>
                  </a:lnTo>
                  <a:lnTo>
                    <a:pt x="54419" y="257810"/>
                  </a:lnTo>
                  <a:lnTo>
                    <a:pt x="54813" y="257810"/>
                  </a:lnTo>
                  <a:lnTo>
                    <a:pt x="54813" y="0"/>
                  </a:lnTo>
                  <a:close/>
                </a:path>
                <a:path w="87630" h="259080">
                  <a:moveTo>
                    <a:pt x="87210" y="257810"/>
                  </a:moveTo>
                  <a:lnTo>
                    <a:pt x="66217" y="257810"/>
                  </a:lnTo>
                  <a:lnTo>
                    <a:pt x="66217" y="259080"/>
                  </a:lnTo>
                  <a:lnTo>
                    <a:pt x="87210" y="259080"/>
                  </a:lnTo>
                  <a:lnTo>
                    <a:pt x="87210" y="257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A37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1194785" y="1272655"/>
            <a:ext cx="22225" cy="257810"/>
          </a:xfrm>
          <a:custGeom>
            <a:avLst/>
            <a:gdLst/>
            <a:ahLst/>
            <a:cxnLst/>
            <a:rect l="l" t="t" r="r" b="b"/>
            <a:pathLst>
              <a:path w="22225" h="257809">
                <a:moveTo>
                  <a:pt x="0" y="257809"/>
                </a:moveTo>
                <a:lnTo>
                  <a:pt x="21831" y="257809"/>
                </a:lnTo>
                <a:lnTo>
                  <a:pt x="21831" y="0"/>
                </a:lnTo>
                <a:lnTo>
                  <a:pt x="0" y="0"/>
                </a:lnTo>
                <a:lnTo>
                  <a:pt x="0" y="2578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A37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53870" y="1273873"/>
            <a:ext cx="25400" cy="26034"/>
          </a:xfrm>
          <a:custGeom>
            <a:avLst/>
            <a:gdLst/>
            <a:ahLst/>
            <a:cxnLst/>
            <a:rect l="l" t="t" r="r" b="b"/>
            <a:pathLst>
              <a:path w="25400" h="26034">
                <a:moveTo>
                  <a:pt x="19342" y="2540"/>
                </a:moveTo>
                <a:lnTo>
                  <a:pt x="12573" y="0"/>
                </a:lnTo>
                <a:lnTo>
                  <a:pt x="6972" y="2540"/>
                </a:lnTo>
                <a:lnTo>
                  <a:pt x="19342" y="2540"/>
                </a:lnTo>
                <a:close/>
              </a:path>
              <a:path w="25400" h="26034">
                <a:moveTo>
                  <a:pt x="24790" y="12712"/>
                </a:moveTo>
                <a:lnTo>
                  <a:pt x="21386" y="6362"/>
                </a:lnTo>
                <a:lnTo>
                  <a:pt x="2489" y="6362"/>
                </a:lnTo>
                <a:lnTo>
                  <a:pt x="279" y="10172"/>
                </a:lnTo>
                <a:lnTo>
                  <a:pt x="0" y="13982"/>
                </a:lnTo>
                <a:lnTo>
                  <a:pt x="4470" y="22872"/>
                </a:lnTo>
                <a:lnTo>
                  <a:pt x="11226" y="25412"/>
                </a:lnTo>
                <a:lnTo>
                  <a:pt x="22453" y="20332"/>
                </a:lnTo>
                <a:lnTo>
                  <a:pt x="24790" y="12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A37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7769" y="1389466"/>
            <a:ext cx="117284" cy="11940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117866" y="1543710"/>
            <a:ext cx="110489" cy="88265"/>
          </a:xfrm>
          <a:custGeom>
            <a:avLst/>
            <a:gdLst/>
            <a:ahLst/>
            <a:cxnLst/>
            <a:rect l="l" t="t" r="r" b="b"/>
            <a:pathLst>
              <a:path w="110490" h="88264">
                <a:moveTo>
                  <a:pt x="65913" y="32829"/>
                </a:moveTo>
                <a:lnTo>
                  <a:pt x="43916" y="32829"/>
                </a:lnTo>
                <a:lnTo>
                  <a:pt x="48145" y="87731"/>
                </a:lnTo>
                <a:lnTo>
                  <a:pt x="61620" y="87731"/>
                </a:lnTo>
                <a:lnTo>
                  <a:pt x="65913" y="32829"/>
                </a:lnTo>
                <a:close/>
              </a:path>
              <a:path w="110490" h="88264">
                <a:moveTo>
                  <a:pt x="109880" y="1270"/>
                </a:moveTo>
                <a:lnTo>
                  <a:pt x="109816" y="0"/>
                </a:lnTo>
                <a:lnTo>
                  <a:pt x="114" y="0"/>
                </a:lnTo>
                <a:lnTo>
                  <a:pt x="114" y="1270"/>
                </a:lnTo>
                <a:lnTo>
                  <a:pt x="0" y="20320"/>
                </a:lnTo>
                <a:lnTo>
                  <a:pt x="177" y="20320"/>
                </a:lnTo>
                <a:lnTo>
                  <a:pt x="177" y="21590"/>
                </a:lnTo>
                <a:lnTo>
                  <a:pt x="109664" y="21590"/>
                </a:lnTo>
                <a:lnTo>
                  <a:pt x="109664" y="20320"/>
                </a:lnTo>
                <a:lnTo>
                  <a:pt x="109880" y="20320"/>
                </a:lnTo>
                <a:lnTo>
                  <a:pt x="10988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A37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3533" y="794052"/>
            <a:ext cx="194400" cy="18828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8597" y="787904"/>
            <a:ext cx="171686" cy="20068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8823" y="827614"/>
            <a:ext cx="220743" cy="115785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16596" y="2174042"/>
            <a:ext cx="9823898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br>
              <a:rPr lang="en-US" sz="4400" dirty="0"/>
            </a:br>
            <a:r>
              <a:rPr lang="en-US" sz="3200" dirty="0"/>
              <a:t>John Moulder</a:t>
            </a:r>
            <a:br>
              <a:rPr lang="en-US" sz="3200" dirty="0"/>
            </a:br>
            <a:r>
              <a:rPr lang="en-US" sz="3200" dirty="0">
                <a:latin typeface="+mn-lt"/>
              </a:rPr>
              <a:t>Vice President, Fraternal Operations</a:t>
            </a:r>
            <a:endParaRPr sz="3200" dirty="0">
              <a:latin typeface="+mn-l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32945" y="5378542"/>
            <a:ext cx="212611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ECEBDF"/>
                </a:solidFill>
                <a:latin typeface="Arial"/>
                <a:cs typeface="Arial"/>
              </a:rPr>
              <a:t>June 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CEB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2026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A373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F8D45-445C-E517-523A-86AC92AF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11209336" cy="1143000"/>
          </a:xfrm>
        </p:spPr>
        <p:txBody>
          <a:bodyPr/>
          <a:lstStyle/>
          <a:p>
            <a:pPr algn="ctr"/>
            <a:r>
              <a:rPr lang="en-US" sz="6000" dirty="0">
                <a:latin typeface="+mn-lt"/>
              </a:rPr>
              <a:t>Hope as the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EE118-532F-3434-9D21-7458B560A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4" y="1656080"/>
            <a:ext cx="11344273" cy="4351338"/>
          </a:xfrm>
        </p:spPr>
        <p:txBody>
          <a:bodyPr/>
          <a:lstStyle/>
          <a:p>
            <a:r>
              <a:rPr lang="en-US" sz="3600" dirty="0"/>
              <a:t>“A difficult present can be loved and accepted if it leads towards a goal. The goal must be sure and great to justify the effort.” </a:t>
            </a:r>
            <a:r>
              <a:rPr lang="en-US" sz="2800" dirty="0"/>
              <a:t>Pope Benedict, Spe Salvi, 1</a:t>
            </a:r>
          </a:p>
          <a:p>
            <a:endParaRPr lang="en-US" sz="3600" dirty="0"/>
          </a:p>
          <a:p>
            <a:r>
              <a:rPr lang="en-US" sz="3600" dirty="0"/>
              <a:t>The greater the hope the greater the commitment of followers.</a:t>
            </a:r>
          </a:p>
        </p:txBody>
      </p:sp>
    </p:spTree>
    <p:extLst>
      <p:ext uri="{BB962C8B-B14F-4D97-AF65-F5344CB8AC3E}">
        <p14:creationId xmlns:p14="http://schemas.microsoft.com/office/powerpoint/2010/main" val="166085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A851AD-2E7A-1C67-6617-DCAD786652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Does Christian hope differ from other types of hope?</a:t>
            </a:r>
          </a:p>
        </p:txBody>
      </p:sp>
    </p:spTree>
    <p:extLst>
      <p:ext uri="{BB962C8B-B14F-4D97-AF65-F5344CB8AC3E}">
        <p14:creationId xmlns:p14="http://schemas.microsoft.com/office/powerpoint/2010/main" val="4245623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7EFFF-87A2-E5F3-C829-9A271777B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3D650-4EE5-4BEF-A3E5-EC6E413A349F}"/>
              </a:ext>
            </a:extLst>
          </p:cNvPr>
          <p:cNvSpPr txBox="1">
            <a:spLocks/>
          </p:cNvSpPr>
          <p:nvPr/>
        </p:nvSpPr>
        <p:spPr>
          <a:xfrm>
            <a:off x="689987" y="1316289"/>
            <a:ext cx="10812026" cy="39371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Fraternal Operations Mission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Strengthen the Order’s fraternal structure to improve </a:t>
            </a:r>
            <a:r>
              <a:rPr kumimoji="0" lang="en-US" b="0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council performance</a:t>
            </a:r>
            <a:r>
              <a:rPr kumimoji="0" lang="en-US" b="0" i="1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and drive </a:t>
            </a:r>
            <a:r>
              <a:rPr kumimoji="0" lang="en-US" b="0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mission alignment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93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CCF0-577C-3EF3-771A-03F951DCF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3DE97-069F-04D1-489E-45D84A86D4F6}"/>
              </a:ext>
            </a:extLst>
          </p:cNvPr>
          <p:cNvSpPr txBox="1">
            <a:spLocks/>
          </p:cNvSpPr>
          <p:nvPr/>
        </p:nvSpPr>
        <p:spPr>
          <a:xfrm>
            <a:off x="427334" y="362569"/>
            <a:ext cx="10812026" cy="11614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CAC5F-E744-8C8B-4962-0BA5750A80DB}"/>
              </a:ext>
            </a:extLst>
          </p:cNvPr>
          <p:cNvSpPr txBox="1"/>
          <p:nvPr/>
        </p:nvSpPr>
        <p:spPr>
          <a:xfrm>
            <a:off x="1832777" y="1587500"/>
            <a:ext cx="85264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Develop Disciples – Cor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Protect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/>
              </a:rPr>
              <a:t> Catholic Families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Guard, Grow, Give</a:t>
            </a:r>
            <a:endParaRPr lang="en-US" sz="2800" b="1" dirty="0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Arial" panose="020B0604020202020204"/>
              </a:rPr>
              <a:t>Support Parish / Community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Faith in Action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Arial" panose="020B0604020202020204"/>
              </a:rPr>
              <a:t>Evangelize – Culture of Invitation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07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E1949-1471-7F00-FBB9-87D204CBE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C29D0-1ED7-85A9-71EC-CAEF8FC7DC4E}"/>
              </a:ext>
            </a:extLst>
          </p:cNvPr>
          <p:cNvSpPr txBox="1">
            <a:spLocks/>
          </p:cNvSpPr>
          <p:nvPr/>
        </p:nvSpPr>
        <p:spPr>
          <a:xfrm>
            <a:off x="3979864" y="749575"/>
            <a:ext cx="4541836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EXPECTATIONS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2134C-25D5-296B-7779-6CC571D8C45B}"/>
              </a:ext>
            </a:extLst>
          </p:cNvPr>
          <p:cNvSpPr txBox="1"/>
          <p:nvPr/>
        </p:nvSpPr>
        <p:spPr>
          <a:xfrm>
            <a:off x="5929796" y="1615626"/>
            <a:ext cx="5499100" cy="1765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1125"/>
              </a:spcAft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“Treat a man as he is and he will remain as he is.  Treat a man as he can and should be and he will become as he can and should be.”</a:t>
            </a:r>
            <a:endParaRPr lang="en-US" sz="2800" b="1" i="0" u="none" strike="noStrike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pPr algn="r">
              <a:lnSpc>
                <a:spcPct val="110000"/>
              </a:lnSpc>
              <a:spcAft>
                <a:spcPts val="375"/>
              </a:spcAft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- Stephen Covey </a:t>
            </a:r>
            <a:endParaRPr lang="en-US" sz="2800" b="1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6D741-6FD2-4D6C-AF15-798AC616C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4" y="1615626"/>
            <a:ext cx="5049172" cy="37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55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39D34-2E88-F63D-5AB2-76A06090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BB459-47FC-5E3B-4C31-41EF795BFB66}"/>
              </a:ext>
            </a:extLst>
          </p:cNvPr>
          <p:cNvSpPr txBox="1">
            <a:spLocks/>
          </p:cNvSpPr>
          <p:nvPr/>
        </p:nvSpPr>
        <p:spPr>
          <a:xfrm>
            <a:off x="901699" y="450674"/>
            <a:ext cx="4964111" cy="10598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Arial Black" panose="020B0A04020102020204"/>
              </a:rPr>
              <a:t>EXPECTATIONS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C12A5-76F6-4ED1-B32E-19809A6FE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23111" y="1690061"/>
            <a:ext cx="3836989" cy="3836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A9E25-FDD6-894F-925B-980686643425}"/>
              </a:ext>
            </a:extLst>
          </p:cNvPr>
          <p:cNvSpPr txBox="1"/>
          <p:nvPr/>
        </p:nvSpPr>
        <p:spPr>
          <a:xfrm>
            <a:off x="1401159" y="1869619"/>
            <a:ext cx="50742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Goal #1  Unscored Upon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Arial" panose="020B0604020202020204"/>
              </a:rPr>
              <a:t>Goal #2  Undefeated</a:t>
            </a:r>
            <a:endParaRPr lang="en-US" sz="2800" b="1" dirty="0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Goal #3  Championship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3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B4450-08AF-84F6-AED5-4AF8F4D22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9453-0FC5-7CC3-131E-B7669A66281E}"/>
              </a:ext>
            </a:extLst>
          </p:cNvPr>
          <p:cNvSpPr txBox="1">
            <a:spLocks/>
          </p:cNvSpPr>
          <p:nvPr/>
        </p:nvSpPr>
        <p:spPr>
          <a:xfrm>
            <a:off x="534826" y="490916"/>
            <a:ext cx="5777074" cy="10598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Arial Black" panose="020B0A04020102020204"/>
              </a:rPr>
              <a:t>EXPECTATIONS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7EA16-431D-6027-B382-8A7E47F989C0}"/>
              </a:ext>
            </a:extLst>
          </p:cNvPr>
          <p:cNvSpPr txBox="1"/>
          <p:nvPr/>
        </p:nvSpPr>
        <p:spPr>
          <a:xfrm>
            <a:off x="737886" y="2034612"/>
            <a:ext cx="57770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Goal #1  Every Council Star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Arial" panose="020B0604020202020204"/>
              </a:rPr>
              <a:t>Goal #2  Every Council Baseline</a:t>
            </a:r>
            <a:endParaRPr lang="en-US" sz="2800" b="1" dirty="0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Goal #3  Earn COH / Pinnacle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BCC2D3-BBFB-06EE-2232-8BBCDB762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98" y="1226237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60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96234-0EBB-9705-1771-460B2B55C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9F23D-027C-F7AE-21C1-7C86249E57CB}"/>
              </a:ext>
            </a:extLst>
          </p:cNvPr>
          <p:cNvSpPr txBox="1">
            <a:spLocks/>
          </p:cNvSpPr>
          <p:nvPr/>
        </p:nvSpPr>
        <p:spPr>
          <a:xfrm>
            <a:off x="1377109" y="397736"/>
            <a:ext cx="8733686" cy="153021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ACCOUNTABILITY</a:t>
            </a:r>
          </a:p>
          <a:p>
            <a:pPr marL="0" marR="0" lvl="0" indent="0" algn="ctr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  <a:p>
            <a:pPr marL="0" marR="0" lvl="0" indent="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State Team – District Deputies – Grand Knights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658456-4750-B04A-65B6-B487CC9C8BEA}"/>
              </a:ext>
            </a:extLst>
          </p:cNvPr>
          <p:cNvSpPr txBox="1"/>
          <p:nvPr/>
        </p:nvSpPr>
        <p:spPr>
          <a:xfrm>
            <a:off x="661012" y="2357610"/>
            <a:ext cx="70287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Keep it Simple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Communicate </a:t>
            </a:r>
            <a:r>
              <a:rPr lang="en-US" sz="2800" b="1">
                <a:solidFill>
                  <a:schemeClr val="bg1"/>
                </a:solidFill>
              </a:rPr>
              <a:t>and Educate</a:t>
            </a:r>
            <a:endParaRPr lang="en-US" sz="2800" b="1" dirty="0">
              <a:solidFill>
                <a:schemeClr val="bg1"/>
              </a:solidFill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/>
              </a:rPr>
              <a:t>Leave no Council Behind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C19BF-EBFE-6E2F-DB22-CFA7FA95B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448" y="2273046"/>
            <a:ext cx="2621507" cy="993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FF041A-7DC6-F26E-BA26-79E62926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448" y="3572216"/>
            <a:ext cx="2621507" cy="993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011C36-14BF-669F-3C44-A400B474F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448" y="4871386"/>
            <a:ext cx="262760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6626D-3344-5BFF-BD8B-8B26DE7C2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3073C-3702-AB38-C112-0E4E84515475}"/>
              </a:ext>
            </a:extLst>
          </p:cNvPr>
          <p:cNvSpPr txBox="1">
            <a:spLocks/>
          </p:cNvSpPr>
          <p:nvPr/>
        </p:nvSpPr>
        <p:spPr>
          <a:xfrm>
            <a:off x="503534" y="142314"/>
            <a:ext cx="10812026" cy="10598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Arial Black" panose="020B0A04020102020204"/>
              </a:rPr>
              <a:t>SUPPORT FOR YOUR SUCCESS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A619D-D8F3-C4C2-4F74-310CB4DDA297}"/>
              </a:ext>
            </a:extLst>
          </p:cNvPr>
          <p:cNvSpPr txBox="1"/>
          <p:nvPr/>
        </p:nvSpPr>
        <p:spPr>
          <a:xfrm>
            <a:off x="1538281" y="1360539"/>
            <a:ext cx="77780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Data on council and district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</a:rPr>
              <a:t>Faith in Action </a:t>
            </a:r>
            <a:r>
              <a:rPr lang="en-US" sz="2800" b="1" dirty="0">
                <a:solidFill>
                  <a:schemeClr val="bg1"/>
                </a:solidFill>
              </a:rPr>
              <a:t>refresh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/>
              </a:rPr>
              <a:t>Revised award criteria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schemeClr val="bg1"/>
              </a:solidFill>
              <a:latin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/>
              </a:rPr>
              <a:t>Reduced paperwork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/>
              </a:rPr>
              <a:t>U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pdated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Exemplification instructions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schemeClr val="bg1"/>
              </a:solidFill>
              <a:latin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/>
              </a:rPr>
              <a:t>Coming in 2027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3451D-F4BC-4FA3-9C83-BE2102DCF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92381" y="2571750"/>
            <a:ext cx="20478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58585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Custom 37">
      <a:dk1>
        <a:srgbClr val="3A373A"/>
      </a:dk1>
      <a:lt1>
        <a:srgbClr val="FFFFFF"/>
      </a:lt1>
      <a:dk2>
        <a:srgbClr val="3A383B"/>
      </a:dk2>
      <a:lt2>
        <a:srgbClr val="FFFFFF"/>
      </a:lt2>
      <a:accent1>
        <a:srgbClr val="112866"/>
      </a:accent1>
      <a:accent2>
        <a:srgbClr val="EF3B38"/>
      </a:accent2>
      <a:accent3>
        <a:srgbClr val="F7B718"/>
      </a:accent3>
      <a:accent4>
        <a:srgbClr val="0077D9"/>
      </a:accent4>
      <a:accent5>
        <a:srgbClr val="3A383B"/>
      </a:accent5>
      <a:accent6>
        <a:srgbClr val="979797"/>
      </a:accent6>
      <a:hlink>
        <a:srgbClr val="0077D9"/>
      </a:hlink>
      <a:folHlink>
        <a:srgbClr val="BBBBB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_13_21 Online Coordinators Webinar " id="{99FF93EC-804C-4BB2-BABF-056A8B915E52}" vid="{350C147C-44B9-4C11-B2D8-8D3C264F76CC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37">
      <a:dk1>
        <a:srgbClr val="3A373A"/>
      </a:dk1>
      <a:lt1>
        <a:srgbClr val="FFFFFF"/>
      </a:lt1>
      <a:dk2>
        <a:srgbClr val="3A383B"/>
      </a:dk2>
      <a:lt2>
        <a:srgbClr val="FFFFFF"/>
      </a:lt2>
      <a:accent1>
        <a:srgbClr val="112866"/>
      </a:accent1>
      <a:accent2>
        <a:srgbClr val="EF3B38"/>
      </a:accent2>
      <a:accent3>
        <a:srgbClr val="F7B718"/>
      </a:accent3>
      <a:accent4>
        <a:srgbClr val="0077D9"/>
      </a:accent4>
      <a:accent5>
        <a:srgbClr val="3A383B"/>
      </a:accent5>
      <a:accent6>
        <a:srgbClr val="979797"/>
      </a:accent6>
      <a:hlink>
        <a:srgbClr val="0077D9"/>
      </a:hlink>
      <a:folHlink>
        <a:srgbClr val="BBBBB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5254D711-B043-4DD5-953E-2DFB883FAD5E}" vid="{A51518E9-07B4-42B4-A438-77991E4CF05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26201</TotalTime>
  <Words>516</Words>
  <Application>Microsoft Office PowerPoint</Application>
  <PresentationFormat>Widescreen</PresentationFormat>
  <Paragraphs>99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.Lucida Grande UI Regular</vt:lpstr>
      <vt:lpstr>Aptos</vt:lpstr>
      <vt:lpstr>Arial</vt:lpstr>
      <vt:lpstr>Arial Black</vt:lpstr>
      <vt:lpstr>Calibri</vt:lpstr>
      <vt:lpstr>System Font Regular</vt:lpstr>
      <vt:lpstr>4_Office Theme</vt:lpstr>
      <vt:lpstr>2_Office Theme</vt:lpstr>
      <vt:lpstr>1_Office Theme</vt:lpstr>
      <vt:lpstr>PowerPoint Presentation</vt:lpstr>
      <vt:lpstr> John Moulder Vice President, Fraternal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Vivat Jesus!</vt:lpstr>
      <vt:lpstr>PowerPoint Presentation</vt:lpstr>
      <vt:lpstr>The McGivney Leader Fellowship:  Forming Apostolic Leaders</vt:lpstr>
      <vt:lpstr>Leader Development Vision  </vt:lpstr>
      <vt:lpstr>Gallup Survey on What Followers Need from Leaders</vt:lpstr>
      <vt:lpstr>At the Intersection of Secular Research and Theological Insight</vt:lpstr>
      <vt:lpstr>Pope Benedict XVI</vt:lpstr>
      <vt:lpstr>How Does Hope Apply to Leadership? Why do so many followers want hope?</vt:lpstr>
      <vt:lpstr>Hope as the Goal</vt:lpstr>
      <vt:lpstr>Does Christian hope differ from other types of hope?</vt:lpstr>
      <vt:lpstr>PowerPoint Presentation</vt:lpstr>
    </vt:vector>
  </TitlesOfParts>
  <Company>Knights of Columbus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Moulder, John</dc:creator>
  <cp:lastModifiedBy>Barrios, Darryl</cp:lastModifiedBy>
  <cp:revision>10</cp:revision>
  <cp:lastPrinted>2024-11-27T18:57:06Z</cp:lastPrinted>
  <dcterms:created xsi:type="dcterms:W3CDTF">2024-11-25T19:57:53Z</dcterms:created>
  <dcterms:modified xsi:type="dcterms:W3CDTF">2026-06-10T19:30:08Z</dcterms:modified>
</cp:coreProperties>
</file>