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1"/>
  </p:notesMasterIdLst>
  <p:sldIdLst>
    <p:sldId id="294" r:id="rId5"/>
    <p:sldId id="306" r:id="rId6"/>
    <p:sldId id="297" r:id="rId7"/>
    <p:sldId id="7943" r:id="rId8"/>
    <p:sldId id="7961" r:id="rId9"/>
    <p:sldId id="7959" r:id="rId10"/>
    <p:sldId id="7966" r:id="rId11"/>
    <p:sldId id="7962" r:id="rId12"/>
    <p:sldId id="7953" r:id="rId13"/>
    <p:sldId id="7958" r:id="rId14"/>
    <p:sldId id="7960" r:id="rId15"/>
    <p:sldId id="7956" r:id="rId16"/>
    <p:sldId id="2080107821" r:id="rId17"/>
    <p:sldId id="7967" r:id="rId18"/>
    <p:sldId id="7945" r:id="rId19"/>
    <p:sldId id="2080107816" r:id="rId20"/>
    <p:sldId id="2080107812" r:id="rId21"/>
    <p:sldId id="2080107817" r:id="rId22"/>
    <p:sldId id="2080107824" r:id="rId23"/>
    <p:sldId id="2080107825" r:id="rId24"/>
    <p:sldId id="2080107826" r:id="rId25"/>
    <p:sldId id="2080107818" r:id="rId26"/>
    <p:sldId id="7947" r:id="rId27"/>
    <p:sldId id="7944" r:id="rId28"/>
    <p:sldId id="2080107819" r:id="rId29"/>
    <p:sldId id="7954" r:id="rId30"/>
    <p:sldId id="2080107827" r:id="rId31"/>
    <p:sldId id="7955" r:id="rId32"/>
    <p:sldId id="7952" r:id="rId33"/>
    <p:sldId id="2080107822" r:id="rId34"/>
    <p:sldId id="2080107823" r:id="rId35"/>
    <p:sldId id="2080107815" r:id="rId36"/>
    <p:sldId id="7948" r:id="rId37"/>
    <p:sldId id="2080107820" r:id="rId38"/>
    <p:sldId id="7950" r:id="rId39"/>
    <p:sldId id="7941" r:id="rId40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866"/>
    <a:srgbClr val="F7B718"/>
    <a:srgbClr val="0077D9"/>
    <a:srgbClr val="3A393B"/>
    <a:srgbClr val="3A383B"/>
    <a:srgbClr val="EF3B3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6874B-D93B-4B37-AB5F-19AE8CEF085E}" v="16" dt="2026-06-02T18:50:59.161"/>
    <p1510:client id="{8287DA54-668E-D843-D180-2262CBCB587B}" v="19" dt="2026-06-02T20:07:36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477" autoAdjust="0"/>
  </p:normalViewPr>
  <p:slideViewPr>
    <p:cSldViewPr snapToGrid="0">
      <p:cViewPr varScale="1">
        <p:scale>
          <a:sx n="47" d="100"/>
          <a:sy n="47" d="100"/>
        </p:scale>
        <p:origin x="15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612DC9C-08E8-544E-976D-6E66820EA576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B93EB001-C805-A442-8F18-CFCF76154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Robby to start with </a:t>
            </a:r>
            <a:r>
              <a:rPr lang="en-US" err="1"/>
              <a:t>highlevel</a:t>
            </a:r>
            <a:r>
              <a:rPr lang="en-US"/>
              <a:t> reminders and vision for EFF and Cor</a:t>
            </a:r>
          </a:p>
          <a:p>
            <a:r>
              <a:rPr lang="en-US"/>
              <a:t>Hand off to Kyle and Renzo for Content</a:t>
            </a:r>
          </a:p>
          <a:p>
            <a:r>
              <a:rPr lang="en-US"/>
              <a:t>Hand off to Sean for EFF Infrastructure and Cor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8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This is another major trend with special relevance to the Knights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So, since 2022, men report attending church weekly more frequently than women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A major reversal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[Explain chart]</a:t>
            </a:r>
          </a:p>
          <a:p>
            <a:endParaRPr lang="en-US" dirty="0"/>
          </a:p>
          <a:p>
            <a:endParaRPr lang="en-US" dirty="0"/>
          </a:p>
          <a:p>
            <a:pPr defTabSz="928299">
              <a:defRPr/>
            </a:pPr>
            <a:r>
              <a:rPr lang="en-US" dirty="0"/>
              <a:t>----------------------------------</a:t>
            </a:r>
          </a:p>
          <a:p>
            <a:pPr defTabSz="928299">
              <a:defRPr/>
            </a:pPr>
            <a:r>
              <a:rPr lang="en-US" b="1" dirty="0"/>
              <a:t>Source: </a:t>
            </a:r>
            <a:r>
              <a:rPr lang="en-US" dirty="0"/>
              <a:t>https://www.barna.com/trends/church-attendance-women-men/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2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We also see a similar reversal on the importance of religion in the lives of young men and women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The number of men 18-29 saying religion is “very important” in their life has jumped from 28% to 42% in the last few years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Only 29% of women in the same age group report religion is very important in their life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Another major reversal</a:t>
            </a:r>
          </a:p>
          <a:p>
            <a:endParaRPr lang="en-US" dirty="0"/>
          </a:p>
          <a:p>
            <a:endParaRPr lang="en-US" dirty="0"/>
          </a:p>
          <a:p>
            <a:pPr defTabSz="928299">
              <a:defRPr/>
            </a:pPr>
            <a:r>
              <a:rPr lang="en-US" dirty="0"/>
              <a:t>----------------------------------</a:t>
            </a:r>
          </a:p>
          <a:p>
            <a:pPr defTabSz="928299">
              <a:defRPr/>
            </a:pPr>
            <a:r>
              <a:rPr lang="en-US" b="1" dirty="0"/>
              <a:t>Source: </a:t>
            </a:r>
            <a:r>
              <a:rPr lang="en-US" dirty="0"/>
              <a:t>https://news.gallup.com/poll/708410/rise-young-men-religiosity-realigns-gender-gaps.aspx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Barna: “Among today’s parents, married dads are now the most likely to attend church weekly, a finding that marks a striking shift from previous norms.”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[Skip explaining graph]</a:t>
            </a:r>
          </a:p>
          <a:p>
            <a:endParaRPr lang="en-US" dirty="0"/>
          </a:p>
          <a:p>
            <a:endParaRPr lang="en-US" dirty="0"/>
          </a:p>
          <a:p>
            <a:pPr defTabSz="928299">
              <a:defRPr/>
            </a:pPr>
            <a:r>
              <a:rPr lang="en-US" dirty="0"/>
              <a:t>----------------------------------</a:t>
            </a:r>
          </a:p>
          <a:p>
            <a:pPr defTabSz="928299">
              <a:defRPr/>
            </a:pPr>
            <a:r>
              <a:rPr lang="en-US" b="1" dirty="0"/>
              <a:t>Source: </a:t>
            </a:r>
            <a:r>
              <a:rPr lang="en-US" dirty="0"/>
              <a:t>https://www.barna.com/trends/church-attendance-women-men/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58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FE572-48C9-1029-4E60-887D19733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AC8AC-E586-87B9-5C3D-43504A1F7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AB9BCE-6018-26AE-B351-2D7428456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/>
              <a:t>Great news for the Knights of Columbus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/>
              <a:t>Young men are the future of the Order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/>
              <a:t>Married fathers are the core of the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4096E-90E2-D66C-0638-344AA28E7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i="0" dirty="0"/>
              <a:t>These new trends are creating huge opportunities for the Knights to recruit and form young men and fathers – and all men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i="0" dirty="0"/>
              <a:t>I’ll now turn it over to Sean Pott, Director of Evangelization and Education, to update us on the Order’s efforts with </a:t>
            </a:r>
            <a:r>
              <a:rPr lang="en-US" i="1" dirty="0"/>
              <a:t>Cor</a:t>
            </a:r>
            <a:r>
              <a:rPr lang="en-US" i="0" dirty="0"/>
              <a:t> to position us to be at the forefront of this fight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99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7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F0A9-9560-3548-8A16-A9FDED406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0695EF-7C18-B4A3-9936-8F034A155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7C707-271A-7B9A-79E0-6EE171F73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Lindsay –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Cor is designed to create the intentional space to build Christ-centered brotherhood through a flexible framework of 3 key elements (prayer, formation, fraternity).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Notice how the focus is on building lasting brotherhood, not on a limited-time formation or prayer goal.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2032A-B6CB-6AB8-AA2A-E589AEF66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23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Lindsay –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Cor is designed to create the intentional space to build Christ-centered brotherhood through a flexible framework of 3 key elements (prayer, formation, fraternity).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Notice how the focus is on building lasting brotherhood, not on a limited-time formation or prayer goal.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13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7C5C7-105B-B6FA-6BC4-2D8981ABF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E7D919-CB19-14D4-4743-B38DB171C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6D715-7003-E5AD-7112-41E90DA57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Lindsay –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Cor is designed to create the intentional space to build Christ-centered brotherhood through a flexible framework of 3 key elements (prayer, formation, fraternity).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Notice how the focus is on building lasting brotherhood, not on a limited-time formation or prayer goal.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1D3E5-60AC-A5C9-746C-51085DC0E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90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0904-59BF-CE42-0F9D-B1E24B388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8A388-0921-2A15-0E11-BAD23DA2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485823-4E1D-BBBC-0ED7-4A22F69E4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73267-86BF-2A9C-9402-FB1D3E2EC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77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36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FFF06-E510-B275-D40C-5310DD710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7735F-87B2-4664-9ECB-7F1F5C5BC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6FF98-7664-0CC3-9F17-07058420A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F612D-8FA2-74A9-0F10-07693E3F4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7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629BC-2F75-FCD2-5417-2F367BC5D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B3153-6CD9-609C-9BFA-81E51775B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43184-6EE4-ED3C-3A09-809263DD3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BDA15-E198-8718-4F69-1385BB2AD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90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F8A74-6AA4-B679-7DE5-49D9AA16D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4BD10-F1D5-DA07-3B4B-D5182A625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48F02F-EBAE-9124-B1B0-C1E2D5CD0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Lindsay –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Cor is designed to create the intentional space to build Christ-centered brotherhood through a flexible framework of 3 key elements (prayer, formation, fraternity).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Notice how the focus is on building lasting brotherhood, not on a limited-time formation or prayer goal.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AD6F5-59A7-7DE4-D7E9-8B94CF2F8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36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A383B"/>
                </a:solidFill>
              </a:rPr>
              <a:t>ME/WE</a:t>
            </a:r>
            <a:endParaRPr lang="en-US">
              <a:solidFill>
                <a:srgbClr val="3A373A"/>
              </a:solidFill>
            </a:endParaRPr>
          </a:p>
          <a:p>
            <a:r>
              <a:rPr lang="en-US">
                <a:solidFill>
                  <a:srgbClr val="3A383B"/>
                </a:solidFill>
              </a:rPr>
              <a:t>- The Knights must be at the forefront of these positive trends</a:t>
            </a:r>
            <a:endParaRPr lang="en-US">
              <a:solidFill>
                <a:srgbClr val="3A373A"/>
              </a:solidFill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r>
              <a:rPr lang="en-US" i="1">
                <a:solidFill>
                  <a:srgbClr val="3A383B"/>
                </a:solidFill>
              </a:rPr>
              <a:t>Cor </a:t>
            </a:r>
            <a:r>
              <a:rPr lang="en-US">
                <a:solidFill>
                  <a:srgbClr val="3A383B"/>
                </a:solidFill>
              </a:rPr>
              <a:t>offers councils the space and the tools to meet the needs – and increasingly the desires – of Catholic men, young husbands and fathers</a:t>
            </a:r>
            <a:endParaRPr lang="en-US">
              <a:solidFill>
                <a:srgbClr val="3A373A"/>
              </a:solidFill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r>
              <a:rPr lang="en-US">
                <a:solidFill>
                  <a:srgbClr val="3A373A"/>
                </a:solidFill>
                <a:ea typeface="Calibri" panose="020F0502020204030204"/>
                <a:cs typeface="Calibri" panose="020F0502020204030204"/>
              </a:rPr>
              <a:t>Fill the formation needs of these young husband and fathers</a:t>
            </a:r>
            <a:endParaRPr lang="en-US">
              <a:solidFill>
                <a:srgbClr val="3A383B"/>
              </a:solidFill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endParaRPr lang="en-US">
              <a:solidFill>
                <a:srgbClr val="3A383B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54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G</a:t>
            </a:r>
          </a:p>
          <a:p>
            <a:r>
              <a:rPr lang="en-US">
                <a:ea typeface="Calibri"/>
                <a:cs typeface="Calibri"/>
              </a:rPr>
              <a:t>Content for individual Knights, their families, and for integration into Cor.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6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formation content that we've compiled for you fits perfectly into Cor, and is unique because it forms our men so they can go out and serve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3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0F663-6681-D218-23C8-E4C9FFFD7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D859C-5BA2-1AFD-114B-2243BBC1F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BD45FE-132E-6623-2131-63CC18566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/>
              <a:t>Available in Spanish and French (this month)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BFE23-43C6-7781-6F4F-A01994E50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39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90" indent="-173990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Available in Spanish and French (this month)</a:t>
            </a:r>
          </a:p>
          <a:p>
            <a:pPr marL="173990" indent="-173990" defTabSz="928299">
              <a:buFont typeface="Arial" panose="020B0604020202020204" pitchFamily="34" charset="0"/>
              <a:buChar char="•"/>
              <a:defRPr/>
            </a:pPr>
            <a:r>
              <a:rPr lang="en-US">
                <a:ea typeface="Calibri"/>
                <a:cs typeface="Calibri"/>
              </a:rPr>
              <a:t>Use to launch </a:t>
            </a:r>
            <a:r>
              <a:rPr lang="en-US" i="1">
                <a:ea typeface="Calibri"/>
                <a:cs typeface="Calibri"/>
              </a:rPr>
              <a:t>Cor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8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2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44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0CAAD-5D9E-5D10-29B5-0F7BF8DD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985B8-9E87-4D64-0DCA-374A49F63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BA503-F896-2C79-375D-6B8C41C6A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All the pieces you need for excellent retreat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Fr. John Riccardo’s apostolate; incredibly dynamic presentation of Kerygma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Comprehensive guides, no special training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Follow the script, hit play and stop – facilitate a high-quality retreat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Need pastor’s permission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269E4-5F97-B2A8-747E-369D5FE11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8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B7CD0-328C-9845-9507-C7E8CDD18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3E620-571B-0A99-C956-E67179FD7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D114FC-65B9-5FAD-2516-155FEC52A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Never done this before!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Some men who have not joined the Order may be pleasantly surprised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/>
              <a:t>Kindly ask you to preview the first 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8C98-32A7-028B-37C0-F7F509B92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93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9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39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50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150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57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8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CARA: “Retention rates measure the percentage of adults who were raised Catholic who remain Catholics when surveyed as adults.”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As we see here, retention rates have steeply declined over the last half century</a:t>
            </a:r>
          </a:p>
          <a:p>
            <a:pPr marL="638205" lvl="1" indent="-174056">
              <a:buFont typeface="Arial" panose="020B0604020202020204" pitchFamily="34" charset="0"/>
              <a:buChar char="•"/>
            </a:pPr>
            <a:r>
              <a:rPr lang="en-US" dirty="0"/>
              <a:t>In 1973, all generations represented have a retention rate of around 80-90%</a:t>
            </a:r>
          </a:p>
          <a:p>
            <a:pPr marL="638205" lvl="1" indent="-174056">
              <a:buFont typeface="Arial" panose="020B0604020202020204" pitchFamily="34" charset="0"/>
              <a:buChar char="•"/>
            </a:pPr>
            <a:r>
              <a:rPr lang="en-US" dirty="0"/>
              <a:t>Today, both Gen Z and Millennials are approaching a retention rate of 50%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 dirty="0"/>
              <a:t>A massive collapse in retention rates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 dirty="0"/>
              <a:t>And remember, these are those who identify as Catholic – it says nothing about the level of practice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----------------------------------</a:t>
            </a:r>
          </a:p>
          <a:p>
            <a:pPr defTabSz="928299">
              <a:defRPr/>
            </a:pPr>
            <a:r>
              <a:rPr lang="en-US" b="1" dirty="0"/>
              <a:t>Source: </a:t>
            </a:r>
            <a:r>
              <a:rPr lang="en-US" dirty="0"/>
              <a:t>https://nineteensixty-four.blogspot.com/2026/03/talking-about-your-generation.html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9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Obviously many strong potential candidates to join the Knights</a:t>
            </a:r>
          </a:p>
          <a:p>
            <a:endParaRPr lang="en-US" dirty="0"/>
          </a:p>
          <a:p>
            <a:endParaRPr lang="en-US" dirty="0"/>
          </a:p>
          <a:p>
            <a:pPr defTabSz="928299">
              <a:defRPr/>
            </a:pPr>
            <a:r>
              <a:rPr lang="en-US" dirty="0"/>
              <a:t>----------------------------------</a:t>
            </a:r>
          </a:p>
          <a:p>
            <a:pPr defTabSz="928299">
              <a:defRPr/>
            </a:pPr>
            <a:r>
              <a:rPr lang="en-US" b="1" dirty="0"/>
              <a:t>Source: </a:t>
            </a:r>
            <a:r>
              <a:rPr lang="en-US" dirty="0"/>
              <a:t>https://www.pewresearch.org/religion/2025/06/16/47-of-us-adults-have-a-personal-or-family-connection-to-catholicism/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86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B1A4B-600F-C03F-A2EF-74571F36B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83E006-D7D9-2FAF-F773-957D384D8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05380-D9D4-FCAD-A279-A5BEF9030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 dirty="0"/>
              <a:t>Those who are nonobservant are probably less likely to be interested in being a Knight, but (to varying degrees) many in the middle certainly would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 dirty="0"/>
              <a:t>Overall, there is a lot of opportunity for recruitment</a:t>
            </a:r>
          </a:p>
          <a:p>
            <a:pPr defTabSz="928299">
              <a:defRPr/>
            </a:pPr>
            <a:endParaRPr lang="en-US" dirty="0"/>
          </a:p>
          <a:p>
            <a:pPr defTabSz="928299">
              <a:defRPr/>
            </a:pPr>
            <a:endParaRPr lang="en-US" dirty="0"/>
          </a:p>
          <a:p>
            <a:pPr defTabSz="928299">
              <a:defRPr/>
            </a:pPr>
            <a:r>
              <a:rPr lang="en-US" dirty="0"/>
              <a:t>----------------------------------</a:t>
            </a:r>
          </a:p>
          <a:p>
            <a:pPr defTabSz="928299">
              <a:defRPr/>
            </a:pPr>
            <a:r>
              <a:rPr lang="en-US" b="1" dirty="0"/>
              <a:t>Source: </a:t>
            </a:r>
            <a:r>
              <a:rPr lang="en-US" dirty="0"/>
              <a:t>https://www.pewresearch.org/religion/2025/06/16/47-of-us-adults-have-a-personal-or-family-connection-to-catholicism/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28F8-5F57-C0CC-7A72-CFC2CABBA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10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 dirty="0"/>
              <a:t>You are probably broadly familiar with the realities of the data just discussed – and the challenges it presents – but the culture seems to be shifting</a:t>
            </a:r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4056" indent="-174056" defTabSz="928299">
              <a:buFont typeface="Arial" panose="020B0604020202020204" pitchFamily="34" charset="0"/>
              <a:buChar char="•"/>
              <a:defRPr/>
            </a:pPr>
            <a:r>
              <a:rPr lang="en-US" dirty="0"/>
              <a:t>Many are talking about a “religious revival,” but what is actually happening out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39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Barna: “Regular church attendance is on the rise for all young adults. Since 2019 both Gen Z and Millennials were the least likely generation to frequently attend church. Today, they are the most engaged… Though there’s a slight uptick in attendance among older generations, their weekly attendance… lags far below younger adults.”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[Explain Chart: Rise in weekly church attendance for all generations of both men and women, with the young having the highest attendance]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It’s important to note this is “regular church attendance” or those who attend weekly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There are other metrics where younger generations are more irreligious than older generations (i.e., younger Americans are more likely to identify as “nones”)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Nevertheless, this clearly shows more people in every generation are becoming regular churchgoers – with younger generations the most engaged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Amazing good news – but there is something else as well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Barna: “Across every generation, women are trailing men in weekly church attendance, especially among Gen X and Millennials.“</a:t>
            </a:r>
          </a:p>
          <a:p>
            <a:pPr marL="174056" indent="-174056">
              <a:buFont typeface="Arial" panose="020B0604020202020204" pitchFamily="34" charset="0"/>
              <a:buChar char="•"/>
            </a:pPr>
            <a:r>
              <a:rPr lang="en-US" dirty="0"/>
              <a:t>[Explain chart: Men (especially young men) are more engaged than women]</a:t>
            </a:r>
          </a:p>
          <a:p>
            <a:endParaRPr lang="en-US" dirty="0"/>
          </a:p>
          <a:p>
            <a:endParaRPr lang="en-US" dirty="0"/>
          </a:p>
          <a:p>
            <a:pPr defTabSz="928299">
              <a:defRPr/>
            </a:pPr>
            <a:r>
              <a:rPr lang="en-US" dirty="0"/>
              <a:t>----------------------------------</a:t>
            </a:r>
          </a:p>
          <a:p>
            <a:pPr defTabSz="928299">
              <a:defRPr/>
            </a:pPr>
            <a:r>
              <a:rPr lang="en-US" b="1" dirty="0"/>
              <a:t>Source: </a:t>
            </a:r>
            <a:r>
              <a:rPr lang="en-US" dirty="0"/>
              <a:t>https://www.barna.com/trends/church-attendance-women-men/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EB001-C805-A442-8F18-CFCF76154C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6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blem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08E2D37-0DB7-988D-8987-69CB48E47D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33044" y="1816934"/>
            <a:ext cx="6925913" cy="322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3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08527-6C2B-6247-9837-1856F62C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BC43D8-4E6E-9511-8155-007D1EAA6F82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1CF9ED71-671D-0BFE-F164-1F07335EF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4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427A687-A0BE-CF69-696D-FA5DAC23DBD5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C2707C28-DAA4-03FB-7258-DCF0B7AC87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46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1600199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55422-43FB-194B-85E8-F8436E39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0201"/>
            <a:ext cx="5166360" cy="3448878"/>
          </a:xfrm>
        </p:spPr>
        <p:txBody>
          <a:bodyPr/>
          <a:lstStyle>
            <a:lvl1pPr>
              <a:lnSpc>
                <a:spcPct val="110000"/>
              </a:lnSpc>
              <a:defRPr sz="20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A95606-80F0-B145-8C9E-6F641430B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5300870"/>
            <a:ext cx="5181600" cy="73480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1D5E8-2BF5-7AC4-E8B5-062C8E8C5C3D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034EE776-EE8C-AB1C-8FDC-9628F773A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4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0201" y="1"/>
            <a:ext cx="678180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131784-3267-9C4E-9818-D1EC2273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47754-3053-5E40-89D5-4F7DB0BC2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2" y="1600200"/>
            <a:ext cx="4892040" cy="443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AFF8E4-AA40-39AA-888B-EA1C765FB859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FFA724CA-BC42-30FB-8409-FE93681A5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72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0201" y="1"/>
            <a:ext cx="678180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0" y="1600200"/>
            <a:ext cx="4892642" cy="3647661"/>
          </a:xfrm>
        </p:spPr>
        <p:txBody>
          <a:bodyPr anchor="ctr" anchorCtr="0"/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918B1B-9ADB-9747-AD2E-544BF60CA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457200"/>
            <a:ext cx="4893861" cy="11430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2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78E1061-ACA9-164D-0E81-BD1080DB2BF9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BC2DA10B-343B-B788-5547-96666D12F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73325"/>
            <a:ext cx="9593263" cy="1409563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54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E38B81-F31B-034F-BD43-2965B3978D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3120" y="5056188"/>
            <a:ext cx="3992880" cy="97948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51B38C6-FDB2-6C50-4986-2B3B8DC03BBA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AA7E244F-5CEF-50B7-C91E-6B209D536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0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305159-05FA-644C-91DA-6A78223727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5290" y="0"/>
            <a:ext cx="3526971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B09428-6B0E-20EC-D06E-4DA101353C20}"/>
              </a:ext>
            </a:extLst>
          </p:cNvPr>
          <p:cNvSpPr txBox="1">
            <a:spLocks/>
          </p:cNvSpPr>
          <p:nvPr userDrawn="1"/>
        </p:nvSpPr>
        <p:spPr>
          <a:xfrm>
            <a:off x="9283299" y="6235547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E586D848-B01F-E776-1631-CC97BB8CB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3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E2D18C-5DBE-934A-87BA-7E0BCF5EC5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A51DCE-EA92-9C5B-C4A8-CCB89983E5E7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57256EA3-9DA5-BE3B-87C3-9D7AE9AEEA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08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E444362-F524-5149-A2EC-0BCD092DD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28AF98-7D74-1DFD-A501-1EBE436FB228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73AE4ECB-A6B3-AFA3-595C-E848501150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21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E00DD5-815E-F045-8BB5-FD26DBC06F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863" y="0"/>
            <a:ext cx="3837214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3B5E92-87B9-CE88-08C4-AD37A93FB29D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BD28C186-EAA9-EB5C-1708-0523C6E0CE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6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blem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eart with a cross and an arrow in a circle with text&#10;&#10;AI-generated content may be incorrect.">
            <a:extLst>
              <a:ext uri="{FF2B5EF4-FFF2-40B4-BE49-F238E27FC236}">
                <a16:creationId xmlns:a16="http://schemas.microsoft.com/office/drawing/2014/main" id="{E6075C29-D8B9-982B-C2D8-4E9EAD81ED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0" y="398106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58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5B9256-D000-904C-BCA2-97F8C455A5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D0645CE-7642-87C1-8B23-054A16C9A214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F4373AC3-5F0E-1FA4-F9C9-A780677FC0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7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F253CE-1B7A-C54E-A39B-790EB6E76F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E1D93D1-63E3-85C5-FB81-01EB2B4D4CE5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38B2DCB5-71F4-0FBA-06BB-2DCAF6CCD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93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CE490B-931E-CB4F-A09C-D4911D0B33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30BD18-3538-696E-2A27-9F79443D72E4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D53B8E81-8487-E218-FF1E-3FC4F18A8A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80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34023B3-AD14-1445-8606-9595B421CF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95F2C-4A92-B0B6-55AA-05595EA16502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D416849A-E9C7-CA84-80FF-4B75666E8B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57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1600200"/>
            <a:ext cx="707369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AD6893-E747-6940-8233-954C93DFBB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3863" y="0"/>
            <a:ext cx="3526971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C3F103-E401-2A57-5804-ADC782053C9B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DFCFE3F9-D741-89EA-A614-6AC28D72F7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48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_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4E5D-E1B0-CE45-B0A9-2405906F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00200"/>
            <a:ext cx="5668963" cy="3687417"/>
          </a:xfrm>
        </p:spPr>
        <p:txBody>
          <a:bodyPr anchor="ctr" anchorCtr="0"/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B0FD768-E3CC-D545-A754-40526A6E16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28157" y="0"/>
            <a:ext cx="3967843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DE2070-2C46-3E4E-8AD6-F2D849A312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41960" y="0"/>
            <a:ext cx="3526971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C09CECC-59CA-8841-EF70-C320817FD86A}"/>
              </a:ext>
            </a:extLst>
          </p:cNvPr>
          <p:cNvSpPr txBox="1">
            <a:spLocks/>
          </p:cNvSpPr>
          <p:nvPr userDrawn="1"/>
        </p:nvSpPr>
        <p:spPr>
          <a:xfrm>
            <a:off x="9280899" y="6242995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9EAA1453-A379-19C2-FFB2-6D4DEF2396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1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blem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4">
            <a:extLst>
              <a:ext uri="{FF2B5EF4-FFF2-40B4-BE49-F238E27FC236}">
                <a16:creationId xmlns:a16="http://schemas.microsoft.com/office/drawing/2014/main" id="{E23865D1-A9C4-0CE8-A948-A6E36CD0F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661" y="3178106"/>
            <a:ext cx="11630676" cy="1409563"/>
          </a:xfrm>
        </p:spPr>
        <p:txBody>
          <a:bodyPr/>
          <a:lstStyle>
            <a:lvl1pPr algn="ctr">
              <a:defRPr sz="5400">
                <a:solidFill>
                  <a:srgbClr val="F7B718"/>
                </a:solidFill>
              </a:defRPr>
            </a:lvl1pPr>
          </a:lstStyle>
          <a:p>
            <a:pPr algn="ctr"/>
            <a:r>
              <a:rPr lang="en-US"/>
              <a:t>Thank You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CABB7FC3-6508-938F-FD20-7A9A16F76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08" y="5056188"/>
            <a:ext cx="12126292" cy="9794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/>
              <a:t>Author’s name</a:t>
            </a:r>
          </a:p>
          <a:p>
            <a:pPr lvl="1" algn="ctr"/>
            <a:r>
              <a:rPr lang="en-US"/>
              <a:t>authorname@koc.org</a:t>
            </a:r>
          </a:p>
        </p:txBody>
      </p:sp>
      <p:pic>
        <p:nvPicPr>
          <p:cNvPr id="10" name="Picture 9" descr="A yellow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E89B3A9E-B661-2A45-2974-ED73C4DA2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197" y="240836"/>
            <a:ext cx="11075605" cy="22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0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68880"/>
            <a:ext cx="8382646" cy="25558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015C-1315-1E44-AE22-1354372E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03120" y="5029200"/>
            <a:ext cx="3924300" cy="100647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2, 2026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FCD149-2C99-FC98-212F-830B0779D4CB}"/>
              </a:ext>
            </a:extLst>
          </p:cNvPr>
          <p:cNvSpPr txBox="1"/>
          <p:nvPr userDrawn="1"/>
        </p:nvSpPr>
        <p:spPr>
          <a:xfrm>
            <a:off x="3110575" y="268441"/>
            <a:ext cx="59708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0" i="1">
                <a:solidFill>
                  <a:srgbClr val="F7B718"/>
                </a:solidFill>
                <a:latin typeface="McGivney" panose="02000503080000020003" pitchFamily="2" charset="77"/>
              </a:rPr>
              <a:t>Cor</a:t>
            </a:r>
          </a:p>
          <a:p>
            <a:pPr algn="ctr"/>
            <a:r>
              <a:rPr lang="en-US" sz="3600" b="0">
                <a:solidFill>
                  <a:srgbClr val="112866"/>
                </a:solidFill>
                <a:latin typeface="McGivney Bold" panose="02000503080000020003" pitchFamily="2" charset="77"/>
              </a:rPr>
              <a:t>The Heart of Our Mission</a:t>
            </a:r>
            <a:endParaRPr lang="en-US" sz="3600" b="0">
              <a:solidFill>
                <a:srgbClr val="112866"/>
              </a:solidFill>
              <a:latin typeface="McGivney" panose="02000503080000020003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BBC943-7715-94C5-E187-36A39098B0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6180" y="268441"/>
            <a:ext cx="1273196" cy="1273196"/>
          </a:xfrm>
          <a:prstGeom prst="rect">
            <a:avLst/>
          </a:prstGeom>
        </p:spPr>
      </p:pic>
      <p:pic>
        <p:nvPicPr>
          <p:cNvPr id="7" name="Picture 6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07989084-7651-224A-0A3B-6AEB63689D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72624" y="350531"/>
            <a:ext cx="1102125" cy="11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3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E96C-0A7D-F64E-BCB7-2347B8578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2468880"/>
            <a:ext cx="5557768" cy="25558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015C-1315-1E44-AE22-1354372E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03120" y="5029200"/>
            <a:ext cx="3924300" cy="100647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2,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2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2F146D1-959D-114E-A46D-D04F93BF9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2190" y="0"/>
            <a:ext cx="6099810" cy="6858000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D432-1D55-CC48-BC16-EFAB7BF6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94699D-80A6-8D45-93C1-60C66F89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" y="2473325"/>
            <a:ext cx="5542598" cy="1904365"/>
          </a:xfrm>
        </p:spPr>
        <p:txBody>
          <a:bodyPr anchor="ctr" anchorCtr="0"/>
          <a:lstStyle>
            <a:lvl1pPr>
              <a:lnSpc>
                <a:spcPct val="100000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010E6A-E64E-D04A-82BB-54DF8D5A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863" y="5269230"/>
            <a:ext cx="3924300" cy="76644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55C22-8691-3246-82BA-7D95F02094BC}" type="datetime4">
              <a:rPr lang="en-US" smtClean="0"/>
              <a:t>June 2,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3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D86A-7368-BE48-AD74-71C68AA8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91C1-5915-6B4D-B703-782EC1F68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600200"/>
            <a:ext cx="8507412" cy="435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67ED94-5961-E78D-7993-ADB9A82D8BD3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6F582BA9-71D8-4496-8F81-79295752B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9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1600199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55422-43FB-194B-85E8-F8436E39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166360" cy="4435475"/>
          </a:xfrm>
        </p:spPr>
        <p:txBody>
          <a:bodyPr/>
          <a:lstStyle>
            <a:lvl1pPr>
              <a:lnSpc>
                <a:spcPct val="110000"/>
              </a:lnSpc>
              <a:defRPr sz="20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043EF0-DF42-CF35-6E96-85022FDD5B6F}"/>
              </a:ext>
            </a:extLst>
          </p:cNvPr>
          <p:cNvSpPr txBox="1">
            <a:spLocks/>
          </p:cNvSpPr>
          <p:nvPr userDrawn="1"/>
        </p:nvSpPr>
        <p:spPr>
          <a:xfrm>
            <a:off x="9283299" y="6235547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7CEB1-D9C6-1570-43D6-52A54648C93A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2C52DECD-B471-B14E-8420-C4B7EA896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2" y="1600200"/>
            <a:ext cx="5166360" cy="45388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364EC-C876-5B4F-8AFE-049F9B99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PowerPoint template guidelines and examples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2" y="2473325"/>
            <a:ext cx="5166360" cy="3562350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972C97-6BF9-4F4C-B9E7-D33FD32C192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5999" y="1600200"/>
            <a:ext cx="5166360" cy="453888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EC568F-843A-3640-B1EF-2056F22F182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5999" y="2473325"/>
            <a:ext cx="5166360" cy="3562350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20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3B21BB-9BC6-5AA3-E7EA-CCC432887DC4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BD9A4ACC-7B34-4932-8F63-5183A3D612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5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3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3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972C97-6BF9-4F4C-B9E7-D33FD32C192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379979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EC568F-843A-3640-B1EF-2056F22F182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79979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D0AAB-AFC2-4A4D-90BF-C7E41ACCC09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32922" y="1600200"/>
            <a:ext cx="3432041" cy="453888"/>
          </a:xfrm>
        </p:spPr>
        <p:txBody>
          <a:bodyPr/>
          <a:lstStyle>
            <a:lvl1pPr>
              <a:lnSpc>
                <a:spcPct val="110000"/>
              </a:lnSpc>
              <a:defRPr sz="13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D89DB9A-6DEB-3D42-8715-9016729754A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332922" y="2275840"/>
            <a:ext cx="3432041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8F94E-C1F6-618D-1D15-6EF6BE54658D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59A4BE7F-8A27-9BC5-4C7D-E682E9F5B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7DF3-0F7A-BB4C-AB3C-D97FFDF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D214-935B-7749-BF0B-768D86063C8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3864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097E7-25B9-8845-929D-D6AD3CAC196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3864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84B4E0-1D45-7F4C-8B69-040A643953F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605304-DBCD-3748-85C6-A5E16B775F6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766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47CF12-2E39-E641-887C-6F609AC11D4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0960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9D94CEF-1056-8242-A962-7A37EEC9348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960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8BBF703-53D6-0B4A-9C09-3F32B97C321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915400" y="1600200"/>
            <a:ext cx="2557876" cy="453888"/>
          </a:xfrm>
        </p:spPr>
        <p:txBody>
          <a:bodyPr/>
          <a:lstStyle>
            <a:lvl1pPr>
              <a:lnSpc>
                <a:spcPct val="110000"/>
              </a:lnSpc>
              <a:defRPr sz="1400">
                <a:solidFill>
                  <a:schemeClr val="accent2"/>
                </a:solidFill>
              </a:defRPr>
            </a:lvl1pPr>
            <a:lvl2pPr>
              <a:lnSpc>
                <a:spcPct val="114000"/>
              </a:lnSpc>
              <a:defRPr sz="1600"/>
            </a:lvl2pPr>
            <a:lvl3pPr>
              <a:lnSpc>
                <a:spcPct val="114000"/>
              </a:lnSpc>
              <a:defRPr sz="14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41794F8-3551-B348-A439-E14CD5D0235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915400" y="2275840"/>
            <a:ext cx="2557876" cy="3759835"/>
          </a:xfrm>
        </p:spPr>
        <p:txBody>
          <a:bodyPr/>
          <a:lstStyle>
            <a:lvl1pPr>
              <a:lnSpc>
                <a:spcPct val="114000"/>
              </a:lnSpc>
              <a:defRPr sz="1300"/>
            </a:lvl1pPr>
            <a:lvl2pPr>
              <a:lnSpc>
                <a:spcPct val="110000"/>
              </a:lnSpc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8B74E-DCD5-4345-F1CC-D5D6A3D356A7}"/>
              </a:ext>
            </a:extLst>
          </p:cNvPr>
          <p:cNvSpPr txBox="1">
            <a:spLocks/>
          </p:cNvSpPr>
          <p:nvPr userDrawn="1"/>
        </p:nvSpPr>
        <p:spPr>
          <a:xfrm>
            <a:off x="54520" y="6515857"/>
            <a:ext cx="314545" cy="3421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B22785B9-9751-6DFA-7F1F-F4A261022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956" y="6088473"/>
            <a:ext cx="598980" cy="6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24567-35BB-F34C-BE28-2F27CD24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94BC-F12D-D64A-B25C-00D4DE20F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863" y="1600199"/>
            <a:ext cx="8507412" cy="4435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E3F34-D11C-3540-B14F-649A3DCD4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2606" y="6362700"/>
            <a:ext cx="5173394" cy="4953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PowerPoint template guidelines and examples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19F2-77FF-6F4D-8225-B37BCFBB2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1275" y="6362700"/>
            <a:ext cx="2833688" cy="495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ADE5DC-7D63-DF48-9E5C-D85B8F0CA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3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  <p:sldLayoutId id="2147483660" r:id="rId3"/>
    <p:sldLayoutId id="2147483691" r:id="rId4"/>
    <p:sldLayoutId id="2147483650" r:id="rId5"/>
    <p:sldLayoutId id="2147483661" r:id="rId6"/>
    <p:sldLayoutId id="2147483683" r:id="rId7"/>
    <p:sldLayoutId id="2147483662" r:id="rId8"/>
    <p:sldLayoutId id="2147483663" r:id="rId9"/>
    <p:sldLayoutId id="2147483654" r:id="rId10"/>
    <p:sldLayoutId id="2147483655" r:id="rId11"/>
    <p:sldLayoutId id="2147483684" r:id="rId12"/>
    <p:sldLayoutId id="2147483688" r:id="rId13"/>
    <p:sldLayoutId id="2147483657" r:id="rId14"/>
    <p:sldLayoutId id="2147483690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95" r:id="rId26"/>
    <p:sldLayoutId id="2147483694" r:id="rId27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28650" indent="-2809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SzPct val="70000"/>
        <a:buFont typeface=".Lucida Grande UI Regular"/>
        <a:buChar char="◆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20750" indent="-2333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795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System Font Regular"/>
        <a:buChar char="—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  <p15:guide id="4" orient="horz" pos="1008" userDrawn="1">
          <p15:clr>
            <a:srgbClr val="F26B43"/>
          </p15:clr>
        </p15:guide>
        <p15:guide id="5" pos="267" userDrawn="1">
          <p15:clr>
            <a:srgbClr val="F26B43"/>
          </p15:clr>
        </p15:guide>
        <p15:guide id="6" orient="horz" pos="4008" userDrawn="1">
          <p15:clr>
            <a:srgbClr val="F26B43"/>
          </p15:clr>
        </p15:guide>
        <p15:guide id="7" pos="7411" userDrawn="1">
          <p15:clr>
            <a:srgbClr val="F26B43"/>
          </p15:clr>
        </p15:guide>
        <p15:guide id="8" pos="5626" userDrawn="1">
          <p15:clr>
            <a:srgbClr val="F26B43"/>
          </p15:clr>
        </p15:guide>
        <p15:guide id="9" pos="2053" userDrawn="1">
          <p15:clr>
            <a:srgbClr val="F26B43"/>
          </p15:clr>
        </p15:guide>
        <p15:guide id="11" orient="horz" pos="1558" userDrawn="1">
          <p15:clr>
            <a:srgbClr val="F26B43"/>
          </p15:clr>
        </p15:guide>
        <p15:guide id="13" orient="horz" pos="3802" userDrawn="1">
          <p15:clr>
            <a:srgbClr val="F26B43"/>
          </p15:clr>
        </p15:guide>
        <p15:guide id="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kofc.org/intothebreach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fc.org/gospe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fc.org/shopci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8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44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0E10-F761-EAB1-5CEB-799F7751E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54F55-86FA-E3DC-725D-A5ECB063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11168368" cy="1143000"/>
          </a:xfrm>
        </p:spPr>
        <p:txBody>
          <a:bodyPr/>
          <a:lstStyle/>
          <a:p>
            <a:r>
              <a:rPr lang="en-US" sz="2800"/>
              <a:t>Men Attend Church Weekly More</a:t>
            </a:r>
            <a:r>
              <a:rPr lang="en-US"/>
              <a:t> Frequently</a:t>
            </a:r>
            <a:r>
              <a:rPr lang="en-US" sz="2800"/>
              <a:t> than Women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82B339-B81D-E938-D765-B0D1321A4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7821" y="1028700"/>
            <a:ext cx="7656357" cy="56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CD75-8FBA-6178-911F-1D765E399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3EDF-BA54-0750-4E61-CCA908A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457200"/>
            <a:ext cx="11383125" cy="1143000"/>
          </a:xfrm>
        </p:spPr>
        <p:txBody>
          <a:bodyPr/>
          <a:lstStyle/>
          <a:p>
            <a:r>
              <a:rPr lang="en-US"/>
              <a:t>Religion “Very Important” to More Young Men than Women</a:t>
            </a:r>
            <a:endParaRPr lang="en-US" sz="28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F1DE9F-82D4-3792-D7DF-5D0AC1B88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61832" y="1044018"/>
            <a:ext cx="5468336" cy="56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81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7055C-5F96-ED82-8719-1B3CAE79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C36F-88C8-4E7B-5D6B-C150C7995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457200"/>
            <a:ext cx="10966031" cy="1143000"/>
          </a:xfrm>
        </p:spPr>
        <p:txBody>
          <a:bodyPr/>
          <a:lstStyle/>
          <a:p>
            <a:r>
              <a:rPr lang="en-US"/>
              <a:t>Married Fathers Most Likely to Attend Church Weekly</a:t>
            </a:r>
            <a:endParaRPr lang="en-US" sz="28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21155-F141-EAC3-8172-B2646C88A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8026" y="1028700"/>
            <a:ext cx="8847702" cy="55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2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603F-4F54-C127-1673-701B359E0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45766-2D04-6773-76DB-1410CC20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Bottom Line</a:t>
            </a:r>
            <a:endParaRPr lang="en-US" sz="2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1B01B-D900-3020-F105-9BFF07014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294" y="1108952"/>
            <a:ext cx="8507412" cy="54362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There is a decline in retention rates among Catholics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While many Catholics are very observant in their faith, many are nonobservant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Nevertheless, there is renewed interest and engagement with religion across all generations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Young men and married fathers are now the most engaged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344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E9044-960E-26ED-3A1D-C605E3AE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6045-42B4-8BF4-DAB1-7A15FF0F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/>
              <a:t>What Does This Mean for Us as Knights?</a:t>
            </a:r>
          </a:p>
        </p:txBody>
      </p:sp>
      <p:sp>
        <p:nvSpPr>
          <p:cNvPr id="2055" name="Content Placeholder 2">
            <a:extLst>
              <a:ext uri="{FF2B5EF4-FFF2-40B4-BE49-F238E27FC236}">
                <a16:creationId xmlns:a16="http://schemas.microsoft.com/office/drawing/2014/main" id="{16BB42CA-3C86-EA7F-BA89-C92B8D324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4" y="1042200"/>
            <a:ext cx="6448425" cy="5588496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/>
              <a:t>The Church faces many challenges today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/>
              <a:t>Despite these challenges, there are signs of new opportunities – new reasons for hope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/>
              <a:t>The Knights must be at the forefront of these positive trends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/>
              <a:t>Cor </a:t>
            </a:r>
            <a:r>
              <a:rPr lang="en-US" sz="2600"/>
              <a:t>offers councils the space and the tools to meet the needs – and increasingly the desires – of Catholic men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/>
              <a:t>Especially young men and fathers</a:t>
            </a:r>
          </a:p>
        </p:txBody>
      </p:sp>
      <p:pic>
        <p:nvPicPr>
          <p:cNvPr id="2050" name="Picture 2" descr="Cor Logo with transparent background with yellow wordmark">
            <a:extLst>
              <a:ext uri="{FF2B5EF4-FFF2-40B4-BE49-F238E27FC236}">
                <a16:creationId xmlns:a16="http://schemas.microsoft.com/office/drawing/2014/main" id="{5E1ED28A-2065-B693-84F4-803CAD5E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843" y="1304330"/>
            <a:ext cx="3872865" cy="484108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2180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C2F2A-FD36-9C82-E254-839B571D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Cor</a:t>
            </a:r>
            <a:r>
              <a:rPr lang="en-US"/>
              <a:t> Support &amp; </a:t>
            </a:r>
            <a:br>
              <a:rPr lang="en-US"/>
            </a:br>
            <a:r>
              <a:rPr lang="en-US"/>
              <a:t>EFF Team Training</a:t>
            </a:r>
          </a:p>
        </p:txBody>
      </p:sp>
    </p:spTree>
    <p:extLst>
      <p:ext uri="{BB962C8B-B14F-4D97-AF65-F5344CB8AC3E}">
        <p14:creationId xmlns:p14="http://schemas.microsoft.com/office/powerpoint/2010/main" val="385887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F1776-DA4D-EE7F-A8AC-469593256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132C-1553-0815-39C6-91E46235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What is </a:t>
            </a:r>
            <a:r>
              <a:rPr lang="en-US" sz="3200" i="1"/>
              <a:t>Cor </a:t>
            </a:r>
            <a:r>
              <a:rPr lang="en-US" sz="320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45672-ED7C-72BC-2F2E-1F4B5EF6F876}"/>
              </a:ext>
            </a:extLst>
          </p:cNvPr>
          <p:cNvSpPr txBox="1">
            <a:spLocks/>
          </p:cNvSpPr>
          <p:nvPr/>
        </p:nvSpPr>
        <p:spPr>
          <a:xfrm>
            <a:off x="353366" y="1600200"/>
            <a:ext cx="5742634" cy="44694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28650" indent="-2809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20750" indent="-233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7795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>
                <a:solidFill>
                  <a:srgbClr val="112866"/>
                </a:solidFill>
                <a:cs typeface="Arial"/>
              </a:rPr>
              <a:t>Cor </a:t>
            </a:r>
            <a:r>
              <a:rPr lang="en-US">
                <a:solidFill>
                  <a:srgbClr val="112866"/>
                </a:solidFill>
                <a:cs typeface="Arial"/>
              </a:rPr>
              <a:t>is a regular gathering of men that uses a flexible framework of prayer, formation and fraternity to foster Christ-centered brotherhood and help men grow closer to Jesus.  </a:t>
            </a:r>
          </a:p>
        </p:txBody>
      </p:sp>
      <p:pic>
        <p:nvPicPr>
          <p:cNvPr id="6" name="Picture 5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0BBFE2F5-7ADC-C7BB-6634-2819FAB38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99" y="1600200"/>
            <a:ext cx="5310353" cy="34082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796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CC22D-B693-913E-8224-801D40132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D996-1880-F80A-5BE1-6DB804D6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/>
              <a:t>Cor</a:t>
            </a:r>
            <a:r>
              <a:rPr lang="en-US" sz="3200"/>
              <a:t> growth over past 3 years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714B3-8FA7-9087-919B-7E1A03119881}"/>
              </a:ext>
            </a:extLst>
          </p:cNvPr>
          <p:cNvSpPr txBox="1">
            <a:spLocks/>
          </p:cNvSpPr>
          <p:nvPr/>
        </p:nvSpPr>
        <p:spPr>
          <a:xfrm>
            <a:off x="353365" y="1253358"/>
            <a:ext cx="4667951" cy="44694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28650" indent="-2809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20750" indent="-233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7795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en-US" sz="2400">
                <a:solidFill>
                  <a:srgbClr val="112866"/>
                </a:solidFill>
              </a:rPr>
              <a:t>Reporting: 76 Jurisdictions, 6200 councils </a:t>
            </a:r>
          </a:p>
          <a:p>
            <a:pPr lvl="2" fontAlgn="base"/>
            <a:r>
              <a:rPr lang="en-US" sz="2400">
                <a:solidFill>
                  <a:srgbClr val="112866"/>
                </a:solidFill>
              </a:rPr>
              <a:t>10,000% increase from 60 councils in 2022/2023 Fraternal year </a:t>
            </a:r>
          </a:p>
          <a:p>
            <a:pPr lvl="2" fontAlgn="base"/>
            <a:r>
              <a:rPr lang="en-US" sz="2400">
                <a:solidFill>
                  <a:srgbClr val="112866"/>
                </a:solidFill>
              </a:rPr>
              <a:t>If average of 16 attendees holds from pilot year, we are just shy of 100,000 men</a:t>
            </a:r>
          </a:p>
          <a:p>
            <a:endParaRPr lang="en-US" sz="2400">
              <a:solidFill>
                <a:srgbClr val="112866"/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9180D-222A-828C-365F-62CBCA80E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466193"/>
            <a:ext cx="5896799" cy="35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65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8D05F-F5B5-F583-7863-FEA1A66F1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C5532-2229-54C4-1721-A84F84BA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/>
              <a:t>Cor</a:t>
            </a:r>
            <a:r>
              <a:rPr lang="en-US" sz="3200"/>
              <a:t> Data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39364-AD2F-C8DA-6806-69FC3E6A11CC}"/>
              </a:ext>
            </a:extLst>
          </p:cNvPr>
          <p:cNvSpPr txBox="1">
            <a:spLocks/>
          </p:cNvSpPr>
          <p:nvPr/>
        </p:nvSpPr>
        <p:spPr>
          <a:xfrm>
            <a:off x="353365" y="1600200"/>
            <a:ext cx="8751305" cy="44694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28650" indent="-2809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20750" indent="-233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7795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>
                <a:solidFill>
                  <a:srgbClr val="112866"/>
                </a:solidFill>
                <a:cs typeface="Arial"/>
              </a:rPr>
              <a:t>Forms:</a:t>
            </a:r>
          </a:p>
          <a:p>
            <a:pPr marL="457200" indent="-457200">
              <a:buFontTx/>
              <a:buChar char="-"/>
            </a:pPr>
            <a:r>
              <a:rPr lang="en-US" i="1">
                <a:solidFill>
                  <a:srgbClr val="112866"/>
                </a:solidFill>
                <a:cs typeface="Arial"/>
              </a:rPr>
              <a:t>DD Annual Report Form #944</a:t>
            </a:r>
          </a:p>
          <a:p>
            <a:pPr marL="457200" indent="-457200">
              <a:buFontTx/>
              <a:buChar char="-"/>
            </a:pPr>
            <a:r>
              <a:rPr lang="en-US" i="1" dirty="0">
                <a:solidFill>
                  <a:srgbClr val="112866"/>
                </a:solidFill>
                <a:cs typeface="Arial"/>
              </a:rPr>
              <a:t>Council EFF Director Submission Form</a:t>
            </a:r>
          </a:p>
          <a:p>
            <a:pPr marL="457200" indent="-457200">
              <a:buFontTx/>
              <a:buChar char="-"/>
            </a:pPr>
            <a:r>
              <a:rPr lang="en-US" i="1">
                <a:solidFill>
                  <a:srgbClr val="112866"/>
                </a:solidFill>
                <a:cs typeface="Arial"/>
              </a:rPr>
              <a:t>Columbian Award SP-7</a:t>
            </a:r>
          </a:p>
          <a:p>
            <a:pPr marL="457200" indent="-457200">
              <a:buFontTx/>
              <a:buChar char="-"/>
            </a:pPr>
            <a:r>
              <a:rPr lang="en-US" i="1">
                <a:solidFill>
                  <a:srgbClr val="112866"/>
                </a:solidFill>
                <a:cs typeface="Arial"/>
              </a:rPr>
              <a:t>Fraternal Annual Report #1728</a:t>
            </a:r>
          </a:p>
          <a:p>
            <a:pPr marL="457200" indent="-457200">
              <a:buFontTx/>
              <a:buChar char="-"/>
            </a:pPr>
            <a:r>
              <a:rPr lang="en-US" i="1">
                <a:solidFill>
                  <a:srgbClr val="112866"/>
                </a:solidFill>
                <a:cs typeface="Arial"/>
              </a:rPr>
              <a:t>State 365 and Future Council 365</a:t>
            </a:r>
          </a:p>
          <a:p>
            <a:endParaRPr lang="en-US" i="1">
              <a:solidFill>
                <a:srgbClr val="112866"/>
              </a:solidFill>
              <a:cs typeface="Arial"/>
            </a:endParaRPr>
          </a:p>
          <a:p>
            <a:r>
              <a:rPr lang="en-US" i="1">
                <a:solidFill>
                  <a:srgbClr val="112866"/>
                </a:solidFill>
                <a:cs typeface="Arial"/>
              </a:rPr>
              <a:t>Monthly Reports:</a:t>
            </a:r>
            <a:endParaRPr lang="en-US" i="1" dirty="0">
              <a:solidFill>
                <a:srgbClr val="112866"/>
              </a:solidFill>
              <a:cs typeface="Arial"/>
            </a:endParaRP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rgbClr val="112866"/>
                </a:solidFill>
                <a:cs typeface="Arial"/>
              </a:rPr>
              <a:t>Quarterly Report</a:t>
            </a:r>
          </a:p>
          <a:p>
            <a:endParaRPr lang="en-US">
              <a:solidFill>
                <a:srgbClr val="11286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047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98526-C9DC-EBCA-A124-ADF25C9D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D8B73-04E2-EBDF-DA8D-AE321A59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9565956" cy="1143000"/>
          </a:xfrm>
        </p:spPr>
        <p:txBody>
          <a:bodyPr/>
          <a:lstStyle/>
          <a:p>
            <a:r>
              <a:rPr lang="en-US"/>
              <a:t>State EFF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2A7F6-F737-8F8C-B311-56A4482C2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2" y="1600199"/>
            <a:ext cx="3432041" cy="1040765"/>
          </a:xfrm>
        </p:spPr>
        <p:txBody>
          <a:bodyPr/>
          <a:lstStyle/>
          <a:p>
            <a:r>
              <a:rPr lang="en-US" sz="2800"/>
              <a:t>State Level</a:t>
            </a:r>
          </a:p>
          <a:p>
            <a:r>
              <a:rPr lang="en-US" sz="2800"/>
              <a:t>—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36DE8-ECC7-883E-626B-34582EE1925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3863" y="2640965"/>
            <a:ext cx="3432041" cy="3759835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/>
              <a:t>State EFF Director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/>
              <a:t>State Chaplain</a:t>
            </a:r>
          </a:p>
          <a:p>
            <a:pPr>
              <a:lnSpc>
                <a:spcPct val="110000"/>
              </a:lnSpc>
            </a:pPr>
            <a:endParaRPr lang="en-US" sz="2400"/>
          </a:p>
          <a:p>
            <a:pPr>
              <a:lnSpc>
                <a:spcPct val="110000"/>
              </a:lnSpc>
            </a:pPr>
            <a:endParaRPr lang="en-US" sz="24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04BDA6-0A17-A7AD-13F7-DFB918CD5A0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79979" y="1600200"/>
            <a:ext cx="3432041" cy="1039570"/>
          </a:xfrm>
        </p:spPr>
        <p:txBody>
          <a:bodyPr/>
          <a:lstStyle/>
          <a:p>
            <a:r>
              <a:rPr lang="en-US" sz="2800"/>
              <a:t>Diocesan Level</a:t>
            </a:r>
          </a:p>
          <a:p>
            <a:r>
              <a:rPr lang="en-US" sz="2800"/>
              <a:t>—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A1A8D-6E33-1487-4530-4A57D4B4D40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78392" y="2639770"/>
            <a:ext cx="3432041" cy="3759835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</a:rPr>
              <a:t>Diocesan EFF Coordinator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</a:rPr>
              <a:t>Associate State Chaplain</a:t>
            </a:r>
          </a:p>
          <a:p>
            <a:endParaRPr lang="en-US" sz="24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25510A-E828-FD0A-EC9A-4AFE1BB40716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sz="2800"/>
              <a:t>Council Level</a:t>
            </a:r>
          </a:p>
          <a:p>
            <a:r>
              <a:rPr lang="en-US" sz="2800"/>
              <a:t>—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0AB34-46D2-9BD9-2E49-931EAB78084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32922" y="2640965"/>
            <a:ext cx="3432041" cy="3759835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/>
              <a:t>Council EFF Director</a:t>
            </a:r>
          </a:p>
          <a:p>
            <a:pPr>
              <a:lnSpc>
                <a:spcPct val="110000"/>
              </a:lnSpc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64651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ECFF7-F4EC-5945-9D50-D8A1FAB2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2" y="244215"/>
            <a:ext cx="5542598" cy="1904365"/>
          </a:xfrm>
        </p:spPr>
        <p:txBody>
          <a:bodyPr/>
          <a:lstStyle/>
          <a:p>
            <a:r>
              <a:rPr lang="en-US"/>
              <a:t>Evangelization and Faith 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ED856-F448-6546-997D-E06B4935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863" y="2501482"/>
            <a:ext cx="3924300" cy="766445"/>
          </a:xfrm>
        </p:spPr>
        <p:txBody>
          <a:bodyPr/>
          <a:lstStyle/>
          <a:p>
            <a:r>
              <a:rPr lang="en-US"/>
              <a:t>June 5, 2026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F3F1E37-5D54-1F52-A453-A97D5156E6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3181" y="4172071"/>
            <a:ext cx="2814432" cy="13101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E1504C-0538-C315-AB6C-7306AD8B3C47}"/>
              </a:ext>
            </a:extLst>
          </p:cNvPr>
          <p:cNvCxnSpPr>
            <a:cxnSpLocks/>
          </p:cNvCxnSpPr>
          <p:nvPr/>
        </p:nvCxnSpPr>
        <p:spPr>
          <a:xfrm>
            <a:off x="3448945" y="3926090"/>
            <a:ext cx="0" cy="1977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heart with a cross and an arrow in a wreath&#10;&#10;AI-generated content may be incorrect.">
            <a:extLst>
              <a:ext uri="{FF2B5EF4-FFF2-40B4-BE49-F238E27FC236}">
                <a16:creationId xmlns:a16="http://schemas.microsoft.com/office/drawing/2014/main" id="{EBB3949B-487B-5386-7D8E-57C96F052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45" y="3710304"/>
            <a:ext cx="1785490" cy="2233699"/>
          </a:xfrm>
          <a:prstGeom prst="rect">
            <a:avLst/>
          </a:prstGeom>
        </p:spPr>
      </p:pic>
      <p:pic>
        <p:nvPicPr>
          <p:cNvPr id="6" name="Picture Placeholder 5" descr="A group of people sitting on a couch reading books&#10;&#10;AI-generated content may be incorrect.">
            <a:extLst>
              <a:ext uri="{FF2B5EF4-FFF2-40B4-BE49-F238E27FC236}">
                <a16:creationId xmlns:a16="http://schemas.microsoft.com/office/drawing/2014/main" id="{3AA696B4-921C-BF7B-CE3C-60C7788503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40924" t="-161" r="-215" b="161"/>
          <a:stretch>
            <a:fillRect/>
          </a:stretch>
        </p:blipFill>
        <p:spPr>
          <a:xfrm>
            <a:off x="6092190" y="0"/>
            <a:ext cx="6099934" cy="6858007"/>
          </a:xfrm>
          <a:custGeom>
            <a:avLst/>
            <a:gdLst>
              <a:gd name="connsiteX0" fmla="*/ 6781799 w 6781800"/>
              <a:gd name="connsiteY0" fmla="*/ 0 h 6858000"/>
              <a:gd name="connsiteX1" fmla="*/ 6781800 w 6781800"/>
              <a:gd name="connsiteY1" fmla="*/ 0 h 6858000"/>
              <a:gd name="connsiteX2" fmla="*/ 6781800 w 6781800"/>
              <a:gd name="connsiteY2" fmla="*/ 6858000 h 6858000"/>
              <a:gd name="connsiteX3" fmla="*/ 0 w 6781800"/>
              <a:gd name="connsiteY3" fmla="*/ 6858000 h 6858000"/>
              <a:gd name="connsiteX4" fmla="*/ 0 w 6781800"/>
              <a:gd name="connsiteY4" fmla="*/ 6857999 h 6858000"/>
              <a:gd name="connsiteX5" fmla="*/ 3521073 w 6781800"/>
              <a:gd name="connsiteY5" fmla="*/ 6857999 h 6858000"/>
              <a:gd name="connsiteX6" fmla="*/ 92966 w 6781800"/>
              <a:gd name="connsiteY6" fmla="*/ 3429001 h 6858000"/>
              <a:gd name="connsiteX7" fmla="*/ 3521074 w 6781800"/>
              <a:gd name="connsiteY7" fmla="*/ 1 h 6858000"/>
              <a:gd name="connsiteX8" fmla="*/ 3521074 w 6781800"/>
              <a:gd name="connsiteY8" fmla="*/ 6857999 h 6858000"/>
              <a:gd name="connsiteX9" fmla="*/ 3521075 w 6781800"/>
              <a:gd name="connsiteY9" fmla="*/ 1 h 6858000"/>
              <a:gd name="connsiteX10" fmla="*/ 6781799 w 6781800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1800" h="6858000">
                <a:moveTo>
                  <a:pt x="6781799" y="0"/>
                </a:moveTo>
                <a:lnTo>
                  <a:pt x="6781800" y="0"/>
                </a:lnTo>
                <a:lnTo>
                  <a:pt x="6781800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3521073" y="6857999"/>
                </a:lnTo>
                <a:lnTo>
                  <a:pt x="92966" y="3429001"/>
                </a:lnTo>
                <a:lnTo>
                  <a:pt x="3521074" y="1"/>
                </a:lnTo>
                <a:lnTo>
                  <a:pt x="3521074" y="6857999"/>
                </a:lnTo>
                <a:lnTo>
                  <a:pt x="3521075" y="1"/>
                </a:lnTo>
                <a:lnTo>
                  <a:pt x="6781799" y="1"/>
                </a:ln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76297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B80EE-08F6-0A67-63A8-49B30CFC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2766-42F0-4DBB-5433-E6BAB7B9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9565956" cy="1143000"/>
          </a:xfrm>
        </p:spPr>
        <p:txBody>
          <a:bodyPr/>
          <a:lstStyle/>
          <a:p>
            <a:r>
              <a:rPr lang="en-US">
                <a:cs typeface="Arial"/>
              </a:rPr>
              <a:t>Support for State EFF Directors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3D4B6-79F3-48D7-BE37-6315F6DAC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2" y="1600199"/>
            <a:ext cx="3432041" cy="1040765"/>
          </a:xfrm>
        </p:spPr>
        <p:txBody>
          <a:bodyPr/>
          <a:lstStyle/>
          <a:p>
            <a:r>
              <a:rPr lang="en-US" sz="2400"/>
              <a:t>September State EFF Training</a:t>
            </a:r>
          </a:p>
          <a:p>
            <a:r>
              <a:rPr lang="en-US" sz="2400"/>
              <a:t>—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19C20-3D73-8533-AFE7-101BF8A29A1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3862" y="2838466"/>
            <a:ext cx="3432041" cy="3759835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State EFF Director &amp; Diocesan Coordinator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cs typeface="Arial"/>
              </a:rPr>
              <a:t>Combining with McGivney Fellows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Rollout new training modules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Focus on providing in-person training experience per diocese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623D82-5185-DDC7-375B-76B2E2EECDE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sz="2400"/>
              <a:t>EFF Team Support</a:t>
            </a:r>
          </a:p>
          <a:p>
            <a:endParaRPr lang="en-US" sz="2400"/>
          </a:p>
          <a:p>
            <a:r>
              <a:rPr lang="en-US" sz="2800"/>
              <a:t>—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6C09EF-5B5A-73DB-A906-8053C0E3C1B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32922" y="2838466"/>
            <a:ext cx="3432041" cy="3759835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 err="1">
                <a:latin typeface="+mn-lt"/>
              </a:rPr>
              <a:t>Sharepoint</a:t>
            </a:r>
            <a:r>
              <a:rPr lang="en-US" sz="2200">
                <a:latin typeface="+mn-lt"/>
              </a:rPr>
              <a:t> Access and Data/Report sharing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Supreme EFF Team provide email support and engagement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Raul Chavez – Bilingual State Evangelization and Faith Formation Specialist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7F60DB-8324-15BC-C4B0-EF312C2EE3EE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sz="2400"/>
              <a:t>Quarterly Calls</a:t>
            </a:r>
          </a:p>
          <a:p>
            <a:endParaRPr lang="en-US" sz="2400"/>
          </a:p>
          <a:p>
            <a:r>
              <a:rPr lang="en-US" sz="2400"/>
              <a:t>—</a:t>
            </a:r>
          </a:p>
          <a:p>
            <a:endParaRPr lang="en-US" sz="20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1F51B2-C209-D81D-E889-55745EEA3C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79979" y="2838466"/>
            <a:ext cx="3432041" cy="3759835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Every quarter all State EFF Directors, State Chaplains, and RGDs/TGDs are invited to a quarterly call for updates and progress reporting</a:t>
            </a:r>
          </a:p>
          <a:p>
            <a:pPr>
              <a:lnSpc>
                <a:spcPct val="110000"/>
              </a:lnSpc>
            </a:pPr>
            <a:endParaRPr lang="en-US" sz="2200">
              <a:latin typeface="+mn-lt"/>
            </a:endParaRPr>
          </a:p>
          <a:p>
            <a:endParaRPr lang="en-US" sz="2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2499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41C1F-6DA7-A8D4-BD05-C3CFE56FA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2B3E-7A42-E3D8-7E68-89561D5E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9565956" cy="1143000"/>
          </a:xfrm>
        </p:spPr>
        <p:txBody>
          <a:bodyPr/>
          <a:lstStyle/>
          <a:p>
            <a:r>
              <a:rPr lang="en-US"/>
              <a:t>Support for Council EFF Directors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E7D6E-6B1E-9B5E-5455-E8829A49F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2" y="1600199"/>
            <a:ext cx="3432041" cy="1040765"/>
          </a:xfrm>
        </p:spPr>
        <p:txBody>
          <a:bodyPr/>
          <a:lstStyle/>
          <a:p>
            <a:r>
              <a:rPr lang="en-US" sz="2400"/>
              <a:t>Resources</a:t>
            </a:r>
          </a:p>
          <a:p>
            <a:r>
              <a:rPr lang="en-US" sz="2400"/>
              <a:t>—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217D3-F4D0-AB3F-0BBB-E29EA5D036E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3862" y="2758953"/>
            <a:ext cx="3432041" cy="3759835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Newly updated leader's webpage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New Leader Guide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New Tri-folds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New marketing resources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New formation and prayer 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4C1FAC-D509-C4CC-B4B3-D22258769F0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79979" y="1600200"/>
            <a:ext cx="3432041" cy="1039570"/>
          </a:xfrm>
        </p:spPr>
        <p:txBody>
          <a:bodyPr/>
          <a:lstStyle/>
          <a:p>
            <a:r>
              <a:rPr lang="en-US" sz="2400"/>
              <a:t>Communication</a:t>
            </a:r>
          </a:p>
          <a:p>
            <a:r>
              <a:rPr lang="en-US" sz="2400"/>
              <a:t>—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56937-4189-66AE-44C8-C00733CBC03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79979" y="2758953"/>
            <a:ext cx="3432041" cy="3759835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Onboarding email campaign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Fraternal Leader Advisory section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Quarterly Newsletter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20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200">
              <a:latin typeface="+mn-lt"/>
            </a:endParaRPr>
          </a:p>
          <a:p>
            <a:endParaRPr lang="en-US" sz="22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859C42-DC84-8C36-EBEA-8312AEC83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32922" y="1600200"/>
            <a:ext cx="3653669" cy="453888"/>
          </a:xfrm>
        </p:spPr>
        <p:txBody>
          <a:bodyPr/>
          <a:lstStyle/>
          <a:p>
            <a:r>
              <a:rPr lang="en-US" sz="2400"/>
              <a:t>Training &amp; Formation</a:t>
            </a:r>
          </a:p>
          <a:p>
            <a:r>
              <a:rPr lang="en-US" sz="2400"/>
              <a:t>—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15B3BA-7550-CF05-B3FA-7890AC6B078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32922" y="2758953"/>
            <a:ext cx="3432041" cy="3759835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Startup Videos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Webinar and State Training access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New ongoing formation and training – Men’s Day of Formation</a:t>
            </a:r>
          </a:p>
          <a:p>
            <a:pPr>
              <a:lnSpc>
                <a:spcPct val="110000"/>
              </a:lnSpc>
            </a:pPr>
            <a:endParaRPr lang="en-US" sz="2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998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8C39C-05CF-4097-B2DF-A7A313835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7898-5276-B7D6-27C6-6D9C36C6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/>
              <a:t>Key Take Aways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DD823-4921-F19C-0D74-9F5ACC76D35B}"/>
              </a:ext>
            </a:extLst>
          </p:cNvPr>
          <p:cNvSpPr txBox="1">
            <a:spLocks/>
          </p:cNvSpPr>
          <p:nvPr/>
        </p:nvSpPr>
        <p:spPr>
          <a:xfrm>
            <a:off x="353365" y="1600200"/>
            <a:ext cx="8751305" cy="44694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28650" indent="-2809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8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20750" indent="-233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7795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/>
              <a:defRPr sz="2400" b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>
                <a:solidFill>
                  <a:srgbClr val="112866"/>
                </a:solidFill>
                <a:cs typeface="Arial"/>
              </a:rPr>
              <a:t>We need: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rgbClr val="112866"/>
                </a:solidFill>
                <a:cs typeface="Arial"/>
              </a:rPr>
              <a:t>Increased </a:t>
            </a:r>
            <a:r>
              <a:rPr lang="en-US">
                <a:solidFill>
                  <a:srgbClr val="112866"/>
                </a:solidFill>
                <a:cs typeface="Arial"/>
              </a:rPr>
              <a:t>Leadership reporting</a:t>
            </a:r>
            <a:r>
              <a:rPr lang="en-US" i="1">
                <a:solidFill>
                  <a:srgbClr val="112866"/>
                </a:solidFill>
                <a:cs typeface="Arial"/>
              </a:rPr>
              <a:t>:</a:t>
            </a:r>
          </a:p>
          <a:p>
            <a:pPr marL="1085850" lvl="2" indent="-457200">
              <a:buFontTx/>
              <a:buChar char="-"/>
            </a:pPr>
            <a:r>
              <a:rPr lang="en-US">
                <a:solidFill>
                  <a:srgbClr val="112866"/>
                </a:solidFill>
                <a:cs typeface="Arial"/>
              </a:rPr>
              <a:t>Confirm State EFF Director</a:t>
            </a:r>
          </a:p>
          <a:p>
            <a:pPr marL="1085850" lvl="2" indent="-457200">
              <a:buFontTx/>
              <a:buChar char="-"/>
            </a:pPr>
            <a:r>
              <a:rPr lang="en-US">
                <a:solidFill>
                  <a:srgbClr val="112866"/>
                </a:solidFill>
                <a:cs typeface="Arial"/>
              </a:rPr>
              <a:t>Remind Council EFF Director Report Form</a:t>
            </a:r>
          </a:p>
          <a:p>
            <a:pPr marL="1085850" lvl="2" indent="-457200">
              <a:buFontTx/>
              <a:buChar char="-"/>
            </a:pPr>
            <a:r>
              <a:rPr lang="en-US">
                <a:solidFill>
                  <a:srgbClr val="112866"/>
                </a:solidFill>
                <a:cs typeface="Arial"/>
              </a:rPr>
              <a:t>Diocesan EFF Coordinator</a:t>
            </a:r>
          </a:p>
          <a:p>
            <a:pPr marL="457200" indent="-457200">
              <a:buFontTx/>
              <a:buChar char="-"/>
            </a:pPr>
            <a:r>
              <a:rPr lang="en-US">
                <a:solidFill>
                  <a:srgbClr val="112866"/>
                </a:solidFill>
                <a:cs typeface="Arial"/>
              </a:rPr>
              <a:t>Consistency of messaging</a:t>
            </a:r>
          </a:p>
          <a:p>
            <a:endParaRPr lang="en-US">
              <a:solidFill>
                <a:srgbClr val="11286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462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3AF0-BCCA-5E24-791E-353660E4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Formation Content</a:t>
            </a:r>
          </a:p>
        </p:txBody>
      </p:sp>
    </p:spTree>
    <p:extLst>
      <p:ext uri="{BB962C8B-B14F-4D97-AF65-F5344CB8AC3E}">
        <p14:creationId xmlns:p14="http://schemas.microsoft.com/office/powerpoint/2010/main" val="367802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87E21-829E-F2C3-F0AD-D81FD6B74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96EC-9C94-3B64-16D2-8FAEA44F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>
                <a:cs typeface="Arial"/>
              </a:rPr>
              <a:t>Catholic Information Service – </a:t>
            </a:r>
            <a:br>
              <a:rPr lang="en-US"/>
            </a:br>
            <a:r>
              <a:rPr lang="en-US">
                <a:cs typeface="Arial"/>
              </a:rPr>
              <a:t>KofC.org/</a:t>
            </a:r>
            <a:r>
              <a:rPr lang="en-US" err="1">
                <a:cs typeface="Arial"/>
              </a:rPr>
              <a:t>shopcis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F3318-CF2A-3BDF-B61A-436DB9ABD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2226128"/>
            <a:ext cx="5166360" cy="2408011"/>
          </a:xfrm>
        </p:spPr>
        <p:txBody>
          <a:bodyPr anchor="t">
            <a:normAutofit/>
          </a:bodyPr>
          <a:lstStyle/>
          <a:p>
            <a:pPr lvl="1"/>
            <a:r>
              <a:rPr lang="en-US" sz="2200">
                <a:latin typeface="Arial Black"/>
                <a:cs typeface="Arial"/>
              </a:rPr>
              <a:t>Catholic Information Service provides faithful, accessible low-cost faith formation resources for individuals, families, councils, and parishes.</a:t>
            </a:r>
            <a:endParaRPr lang="en-US" sz="2200">
              <a:latin typeface="Arial Black"/>
            </a:endParaRPr>
          </a:p>
          <a:p>
            <a:pPr lvl="1"/>
            <a:endParaRPr lang="en-US"/>
          </a:p>
        </p:txBody>
      </p:sp>
      <p:pic>
        <p:nvPicPr>
          <p:cNvPr id="5" name="Picture 4" descr="A collage of images of religious symbols&#10;&#10;AI-generated content may be incorrect.">
            <a:extLst>
              <a:ext uri="{FF2B5EF4-FFF2-40B4-BE49-F238E27FC236}">
                <a16:creationId xmlns:a16="http://schemas.microsoft.com/office/drawing/2014/main" id="{F82EEFC2-6DDE-E2F7-9C58-D5F278A96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036629"/>
            <a:ext cx="6055359" cy="4841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209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D5663-96F0-5D25-4883-4872D1CC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379F-67D3-8B4C-9638-A765F46D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5" y="919802"/>
            <a:ext cx="4335951" cy="586154"/>
          </a:xfrm>
        </p:spPr>
        <p:txBody>
          <a:bodyPr/>
          <a:lstStyle/>
          <a:p>
            <a:r>
              <a:rPr lang="en-US" i="1"/>
              <a:t>Cor</a:t>
            </a:r>
            <a:r>
              <a:rPr lang="en-US"/>
              <a:t> Session Guides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2AD06-144D-50C6-6161-BCCF02D42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97" y="1549343"/>
            <a:ext cx="4335149" cy="1329813"/>
          </a:xfrm>
        </p:spPr>
        <p:txBody>
          <a:bodyPr/>
          <a:lstStyle/>
          <a:p>
            <a:pPr lvl="1"/>
            <a:r>
              <a:rPr lang="en-US" sz="2200">
                <a:solidFill>
                  <a:schemeClr val="tx1"/>
                </a:solidFill>
                <a:highlight>
                  <a:srgbClr val="FFFFFF"/>
                </a:highlight>
                <a:latin typeface="Arial Black"/>
                <a:cs typeface="Arial"/>
              </a:rPr>
              <a:t>Provides councils with faith formation guides made to seamlessly fit in </a:t>
            </a:r>
            <a:r>
              <a:rPr lang="en-US" sz="2200" i="1">
                <a:solidFill>
                  <a:schemeClr val="tx1"/>
                </a:solidFill>
                <a:highlight>
                  <a:srgbClr val="FFFFFF"/>
                </a:highlight>
                <a:latin typeface="Arial Black"/>
                <a:cs typeface="Arial"/>
              </a:rPr>
              <a:t>Cor</a:t>
            </a:r>
            <a:endParaRPr lang="en-US" sz="2200" err="1">
              <a:solidFill>
                <a:schemeClr val="tx1"/>
              </a:solidFill>
              <a:highlight>
                <a:srgbClr val="FFFFFF"/>
              </a:highlight>
              <a:latin typeface="Arial Black"/>
            </a:endParaRPr>
          </a:p>
          <a:p>
            <a:pPr lvl="1"/>
            <a:endParaRPr lang="en-US" sz="20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991C44-004F-F629-D17C-27AF515DC5C2}"/>
              </a:ext>
            </a:extLst>
          </p:cNvPr>
          <p:cNvSpPr txBox="1">
            <a:spLocks/>
          </p:cNvSpPr>
          <p:nvPr/>
        </p:nvSpPr>
        <p:spPr>
          <a:xfrm>
            <a:off x="536935" y="3421923"/>
            <a:ext cx="4454617" cy="571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i="1">
                <a:cs typeface="Arial"/>
              </a:rPr>
              <a:t>Cor</a:t>
            </a:r>
            <a:r>
              <a:rPr lang="en-US" dirty="0">
                <a:cs typeface="Arial"/>
              </a:rPr>
              <a:t> </a:t>
            </a:r>
            <a:r>
              <a:rPr lang="en-US" i="1">
                <a:cs typeface="Arial"/>
              </a:rPr>
              <a:t>Ecclesiae </a:t>
            </a:r>
            <a:r>
              <a:rPr lang="en-US">
                <a:cs typeface="Arial"/>
              </a:rPr>
              <a:t>Series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C688CF-186E-6295-E16D-A7A72054D5A3}"/>
              </a:ext>
            </a:extLst>
          </p:cNvPr>
          <p:cNvSpPr txBox="1">
            <a:spLocks/>
          </p:cNvSpPr>
          <p:nvPr/>
        </p:nvSpPr>
        <p:spPr>
          <a:xfrm>
            <a:off x="536935" y="3990262"/>
            <a:ext cx="4932795" cy="24279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8650" indent="-2809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.Lucida Grande UI Regular"/>
              <a:buChar char="◆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20750" indent="-2333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795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>
                <a:solidFill>
                  <a:schemeClr val="tx1"/>
                </a:solidFill>
                <a:highlight>
                  <a:srgbClr val="FFFFFF"/>
                </a:highlight>
                <a:latin typeface="Arial Black"/>
                <a:cs typeface="Arial"/>
              </a:rPr>
              <a:t>The Cor Ecclesiae Series provides study and discussion guides for Church documents so groups can grow closer to Jesus Christ in the heart of the Church (Cor Ecclesiae)</a:t>
            </a:r>
            <a:endParaRPr lang="en-US" sz="2200">
              <a:solidFill>
                <a:schemeClr val="tx1"/>
              </a:solidFill>
              <a:latin typeface="Arial Black"/>
              <a:cs typeface="Arial"/>
            </a:endParaRPr>
          </a:p>
          <a:p>
            <a:pPr lvl="1"/>
            <a:endParaRPr lang="en-US"/>
          </a:p>
        </p:txBody>
      </p:sp>
      <p:pic>
        <p:nvPicPr>
          <p:cNvPr id="7" name="Picture 6" descr="A collage of a statue and a gold object&#10;&#10;AI-generated content may be incorrect.">
            <a:extLst>
              <a:ext uri="{FF2B5EF4-FFF2-40B4-BE49-F238E27FC236}">
                <a16:creationId xmlns:a16="http://schemas.microsoft.com/office/drawing/2014/main" id="{A035323F-FBB6-52FB-E5C5-B6086ADCD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440" y="744659"/>
            <a:ext cx="6176352" cy="2516066"/>
          </a:xfrm>
          <a:prstGeom prst="rect">
            <a:avLst/>
          </a:prstGeom>
        </p:spPr>
      </p:pic>
      <p:pic>
        <p:nvPicPr>
          <p:cNvPr id="8" name="Picture 7" descr="A group of religious books&#10;&#10;AI-generated content may be incorrect.">
            <a:extLst>
              <a:ext uri="{FF2B5EF4-FFF2-40B4-BE49-F238E27FC236}">
                <a16:creationId xmlns:a16="http://schemas.microsoft.com/office/drawing/2014/main" id="{8380E8DA-CD15-7F79-A74F-FBB604BE9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912" y="3428267"/>
            <a:ext cx="5753100" cy="2990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430C1-646C-FADA-FD02-2B399D6EB9E0}"/>
              </a:ext>
            </a:extLst>
          </p:cNvPr>
          <p:cNvSpPr txBox="1"/>
          <p:nvPr/>
        </p:nvSpPr>
        <p:spPr>
          <a:xfrm>
            <a:off x="537881" y="123265"/>
            <a:ext cx="10253382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112866"/>
                </a:solidFill>
                <a:latin typeface="Arial Black"/>
              </a:rPr>
              <a:t>CIS Content for </a:t>
            </a:r>
            <a:r>
              <a:rPr lang="en-US" sz="2800" i="1">
                <a:solidFill>
                  <a:srgbClr val="112866"/>
                </a:solidFill>
                <a:latin typeface="Arial Black"/>
              </a:rPr>
              <a:t>Cor </a:t>
            </a:r>
            <a:r>
              <a:rPr lang="en-US" sz="2800" b="0" i="0" u="none" strike="noStrike" baseline="0">
                <a:solidFill>
                  <a:srgbClr val="112866"/>
                </a:solidFill>
                <a:latin typeface="Arial Black"/>
              </a:rPr>
              <a:t>– </a:t>
            </a:r>
            <a:r>
              <a:rPr sz="2800" b="0" i="0"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​</a:t>
            </a:r>
            <a:r>
              <a:rPr lang="en-US" sz="2800" b="0" i="0" u="none" strike="noStrike" baseline="0">
                <a:solidFill>
                  <a:srgbClr val="112866"/>
                </a:solidFill>
                <a:latin typeface="Arial Black"/>
              </a:rPr>
              <a:t>KofC.org/</a:t>
            </a:r>
            <a:r>
              <a:rPr lang="en-US" sz="2800" b="0" i="0" u="none" strike="noStrike" baseline="0" err="1">
                <a:solidFill>
                  <a:srgbClr val="112866"/>
                </a:solidFill>
                <a:latin typeface="Arial Black"/>
              </a:rPr>
              <a:t>shopcis</a:t>
            </a:r>
            <a:endParaRPr lang="en-US" err="1">
              <a:cs typeface="Arial" panose="020B0604020202020204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52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E5B3B-0929-911D-E011-469685F4E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3F17-8C7A-CB9F-10F2-D63BCCCE1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457200"/>
            <a:ext cx="10832715" cy="1143000"/>
          </a:xfrm>
        </p:spPr>
        <p:txBody>
          <a:bodyPr anchor="t">
            <a:normAutofit/>
          </a:bodyPr>
          <a:lstStyle/>
          <a:p>
            <a:r>
              <a:rPr lang="en-US" dirty="0"/>
              <a:t>Augustine Institute’s “Formed” Streaming Service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788FF7-FE58-4992-C287-0FF33EC37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1278264"/>
            <a:ext cx="5299020" cy="5122536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566420" lvl="2" indent="-560070">
              <a:buFont typeface="Arial" panose="020B0604020202020204" pitchFamily="34" charset="0"/>
              <a:buChar char="•"/>
            </a:pPr>
            <a:r>
              <a:rPr lang="en-US" sz="2400">
                <a:latin typeface="Arial Black"/>
                <a:cs typeface="Arial"/>
              </a:rPr>
              <a:t>Formed’s</a:t>
            </a:r>
            <a:r>
              <a:rPr lang="en-US" sz="2400" dirty="0">
                <a:latin typeface="Arial Black"/>
                <a:cs typeface="Arial"/>
              </a:rPr>
              <a:t> award-winning content is available to support formation in </a:t>
            </a:r>
            <a:r>
              <a:rPr lang="en-US" sz="2400" i="1" dirty="0">
                <a:latin typeface="Arial Black"/>
                <a:cs typeface="Arial"/>
              </a:rPr>
              <a:t>Cor</a:t>
            </a:r>
            <a:endParaRPr lang="en-US" sz="2400" dirty="0">
              <a:latin typeface="Arial Black"/>
              <a:cs typeface="Arial"/>
            </a:endParaRPr>
          </a:p>
          <a:p>
            <a:pPr marL="566420" lvl="2" indent="-56007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/>
                <a:cs typeface="Arial"/>
              </a:rPr>
              <a:t>All State Deputies, State Chaplains, State EFF Directors, and Council EFF Directors have free access to Formed</a:t>
            </a:r>
          </a:p>
          <a:p>
            <a:pPr marL="566420" lvl="2" indent="-560070">
              <a:buFont typeface="Arial" panose="020B0604020202020204" pitchFamily="34" charset="0"/>
              <a:buChar char="•"/>
            </a:pPr>
            <a:r>
              <a:rPr lang="en-US" sz="2400">
                <a:latin typeface="Arial Black"/>
                <a:cs typeface="Arial"/>
              </a:rPr>
              <a:t>Recommended </a:t>
            </a:r>
            <a:r>
              <a:rPr lang="en-US" sz="2400" i="1" dirty="0">
                <a:latin typeface="Arial Black"/>
                <a:cs typeface="Arial"/>
              </a:rPr>
              <a:t>Cor </a:t>
            </a:r>
            <a:r>
              <a:rPr lang="en-US" sz="2400" dirty="0">
                <a:latin typeface="Arial Black"/>
                <a:cs typeface="Arial"/>
              </a:rPr>
              <a:t>content on K of C content page</a:t>
            </a:r>
          </a:p>
          <a:p>
            <a:pPr marL="566420" lvl="2" indent="-56007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/>
                <a:cs typeface="Arial"/>
              </a:rPr>
              <a:t>To sign up: kofc.org</a:t>
            </a:r>
            <a:r>
              <a:rPr lang="en-US" sz="2400">
                <a:latin typeface="Arial Black"/>
                <a:cs typeface="Arial"/>
              </a:rPr>
              <a:t>/formed</a:t>
            </a:r>
            <a:endParaRPr lang="en-US" sz="2400" dirty="0">
              <a:latin typeface="Arial Black"/>
              <a:cs typeface="Arial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206211-8751-51C8-72EF-D93A8C8206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455"/>
          <a:stretch>
            <a:fillRect/>
          </a:stretch>
        </p:blipFill>
        <p:spPr>
          <a:xfrm>
            <a:off x="6096000" y="1600200"/>
            <a:ext cx="5679761" cy="3791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6817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A1784-58FC-3203-8C1C-0269CB79E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5CC8-0CB3-C9A3-AE58-116DD36A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 i="1"/>
              <a:t>Encountering the Poor: A Knights of Columbus Training Series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92BF54-4402-30F8-DAAF-9C9C09D5C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2" y="1600199"/>
            <a:ext cx="5672138" cy="4800601"/>
          </a:xfrm>
        </p:spPr>
        <p:txBody>
          <a:bodyPr/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Three-part video series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Equips Knights with insights and practical tools for serving the poor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Developed with Christ in the City, a Catholic ministry dedicated to forming volunteers to serve the poor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Invites Knights to go deeper in the charitable work they already do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Companion study guide for </a:t>
            </a:r>
            <a:r>
              <a:rPr lang="en-US" sz="2200" i="1" dirty="0"/>
              <a:t>Cor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/>
              </a:rPr>
              <a:t>Kofc.org/</a:t>
            </a:r>
            <a:r>
              <a:rPr lang="en-US" sz="2200" dirty="0" err="1">
                <a:cs typeface="Arial"/>
              </a:rPr>
              <a:t>encounteringthepoor</a:t>
            </a:r>
            <a:endParaRPr lang="en-US" sz="22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CD48D9-7142-C21D-8778-F03675B4C5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5975" y="1939444"/>
            <a:ext cx="5090601" cy="37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7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92E05-AB29-A36F-7E10-1A3A7D1BD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D8C29C-F5C3-792D-074D-6A53E15ED3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576" r="23799"/>
          <a:stretch>
            <a:fillRect/>
          </a:stretch>
        </p:blipFill>
        <p:spPr>
          <a:xfrm>
            <a:off x="6481078" y="1140544"/>
            <a:ext cx="4900396" cy="495545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5A0EB1-131B-D9F6-FE69-F22C68EE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 i="1"/>
              <a:t>Into the Breach: The Dignity of Work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C690EC6-71B2-689D-D496-C1B5E6BAE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1" y="1176640"/>
            <a:ext cx="5544319" cy="5260256"/>
          </a:xfrm>
        </p:spPr>
        <p:txBody>
          <a:bodyPr/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Latest entry in the Into the Breach video series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Explores the Catholic vision of man’s mission in the world, focused on the role of work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Five episodes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>
                <a:cs typeface="Arial"/>
              </a:rPr>
              <a:t>Optimized for </a:t>
            </a:r>
            <a:r>
              <a:rPr lang="en-US" sz="2500" i="1">
                <a:cs typeface="Arial"/>
              </a:rPr>
              <a:t>Cor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Companion study guide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Promotion resources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>
                <a:cs typeface="Arial"/>
                <a:hlinkClick r:id="rId4"/>
              </a:rPr>
              <a:t>www.kofc.org/intothebreach</a:t>
            </a:r>
            <a:r>
              <a:rPr lang="en-US" sz="2500"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08660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2190A-CDFC-D61E-347C-95FABDF9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Heart of the Gospel</a:t>
            </a:r>
          </a:p>
        </p:txBody>
      </p:sp>
    </p:spTree>
    <p:extLst>
      <p:ext uri="{BB962C8B-B14F-4D97-AF65-F5344CB8AC3E}">
        <p14:creationId xmlns:p14="http://schemas.microsoft.com/office/powerpoint/2010/main" val="405200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E01C9-F262-E04D-87DC-B0FB1DBD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i="1"/>
              <a:t>Cor: </a:t>
            </a:r>
            <a:r>
              <a:rPr lang="en-US"/>
              <a:t>The Heart of our Mission</a:t>
            </a:r>
          </a:p>
        </p:txBody>
      </p:sp>
    </p:spTree>
    <p:extLst>
      <p:ext uri="{BB962C8B-B14F-4D97-AF65-F5344CB8AC3E}">
        <p14:creationId xmlns:p14="http://schemas.microsoft.com/office/powerpoint/2010/main" val="102858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A244-D6A4-BE7A-5E91-C514384BF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9CF2665-8626-359E-66AB-CAFE0E92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/>
              <a:t>Heart of the Gospel </a:t>
            </a:r>
            <a:r>
              <a:rPr lang="en-US"/>
              <a:t>Retreat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C87CE12-0CE7-FB66-8AD4-45E20F353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689" y="1052053"/>
            <a:ext cx="5603311" cy="534874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“Retreat in a box” in partnership with Acts XXIX</a:t>
            </a:r>
          </a:p>
          <a:p>
            <a:pPr marL="971550" lvl="2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Dynamic presentation of Kerygma – Gospel basics</a:t>
            </a:r>
          </a:p>
          <a:p>
            <a:pPr marL="342900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Day long, little to no cost for parish</a:t>
            </a:r>
          </a:p>
          <a:p>
            <a:pPr marL="342900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i="1"/>
              <a:t>Cor</a:t>
            </a:r>
            <a:r>
              <a:rPr lang="en-US" sz="2500"/>
              <a:t> pre- and post-retreat sessions</a:t>
            </a:r>
          </a:p>
          <a:p>
            <a:pPr marL="342900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Retreat resources</a:t>
            </a:r>
          </a:p>
          <a:p>
            <a:pPr marL="971550" lvl="2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Leader and Retreatant Guide</a:t>
            </a:r>
          </a:p>
          <a:p>
            <a:pPr marL="971550" lvl="2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Designed as a plug-n-play</a:t>
            </a:r>
          </a:p>
          <a:p>
            <a:pPr marL="971550" lvl="2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Website – </a:t>
            </a:r>
            <a:r>
              <a:rPr lang="en-US" sz="2500">
                <a:hlinkClick r:id="rId3"/>
              </a:rPr>
              <a:t>www.kofc.org/gospel</a:t>
            </a:r>
            <a:r>
              <a:rPr lang="en-US" sz="2500"/>
              <a:t> </a:t>
            </a:r>
          </a:p>
          <a:p>
            <a:pPr marL="971550" lvl="2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5AE464-17CE-835B-5E01-F445DCD3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634" y="2276166"/>
            <a:ext cx="5279284" cy="23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53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0BF1-60C1-9688-AB5F-13B1DF2B1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E8B6FA1-FC03-669B-F7E3-E3449712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/>
              <a:t>Heart of the Gospel </a:t>
            </a:r>
            <a:r>
              <a:rPr lang="en-US"/>
              <a:t>Retreat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7B498B5-41CF-EF55-B740-9114E46AC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4" y="1198611"/>
            <a:ext cx="5672136" cy="44607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1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b="1">
                <a:latin typeface="+mj-lt"/>
              </a:rPr>
              <a:t>Supports Faith Programs – Spiritual Reflection</a:t>
            </a:r>
          </a:p>
          <a:p>
            <a:pPr marL="971550" lvl="2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Must fulfill regular requirements</a:t>
            </a:r>
            <a:endParaRPr lang="en-US" sz="2500" b="1"/>
          </a:p>
          <a:p>
            <a:pPr marL="342900" lvl="1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b="1">
                <a:latin typeface="+mj-lt"/>
                <a:cs typeface="Arial"/>
              </a:rPr>
              <a:t>Available now in English – Spanish and French in development</a:t>
            </a:r>
            <a:endParaRPr lang="en-US" sz="2500" b="1">
              <a:latin typeface="+mj-lt"/>
            </a:endParaRPr>
          </a:p>
          <a:p>
            <a:pPr marL="342900" lvl="1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b="1">
                <a:latin typeface="+mj-lt"/>
              </a:rPr>
              <a:t>Jumpstart, reinvigorate, or supercharge </a:t>
            </a:r>
            <a:r>
              <a:rPr lang="en-US" sz="2500" b="1" i="1">
                <a:latin typeface="+mj-lt"/>
              </a:rPr>
              <a:t>Cor</a:t>
            </a:r>
          </a:p>
          <a:p>
            <a:pPr marL="971550" lvl="2" indent="-2286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/>
              <a:t>For all men of the parish; introduction to the Order</a:t>
            </a:r>
            <a:endParaRPr lang="en-US" sz="2500" b="1" i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C3223-9230-E575-3BCD-FBEBFA688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705" y="824681"/>
            <a:ext cx="3381142" cy="520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00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6C338-3459-65A0-4A85-8E01002D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Action Items</a:t>
            </a:r>
          </a:p>
        </p:txBody>
      </p:sp>
    </p:spTree>
    <p:extLst>
      <p:ext uri="{BB962C8B-B14F-4D97-AF65-F5344CB8AC3E}">
        <p14:creationId xmlns:p14="http://schemas.microsoft.com/office/powerpoint/2010/main" val="2266614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67DF8-8FB5-4207-2ADD-FB87A38C0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EDD27-09E6-6813-F7AA-A4CB4A52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What we are asking from you: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FD6F3-E781-C527-D0E6-C6B42EC62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303" y="1435510"/>
            <a:ext cx="10780706" cy="4663512"/>
          </a:xfrm>
        </p:spPr>
        <p:txBody>
          <a:bodyPr/>
          <a:lstStyle/>
          <a:p>
            <a:pPr marL="457200" lvl="1" indent="-457200">
              <a:lnSpc>
                <a:spcPct val="150000"/>
              </a:lnSpc>
              <a:buAutoNum type="arabicPeriod"/>
            </a:pPr>
            <a:r>
              <a:rPr lang="en-US" sz="2400" dirty="0">
                <a:latin typeface="Arial Black"/>
                <a:cs typeface="Arial"/>
              </a:rPr>
              <a:t>Pray for the men and leaders of your jurisdiction EVERY DAY</a:t>
            </a:r>
            <a:endParaRPr lang="en-US" sz="2400" dirty="0"/>
          </a:p>
          <a:p>
            <a:pPr marL="457200" lvl="1" indent="-457200">
              <a:lnSpc>
                <a:spcPct val="150000"/>
              </a:lnSpc>
              <a:buAutoNum type="arabicPeriod"/>
            </a:pPr>
            <a:r>
              <a:rPr lang="en-US" sz="2400" dirty="0">
                <a:latin typeface="Arial Black"/>
                <a:cs typeface="Arial"/>
              </a:rPr>
              <a:t>Appoint and Report State EFF Director and empower him to build out the diocesan team</a:t>
            </a:r>
          </a:p>
          <a:p>
            <a:pPr marL="457200" lvl="1" indent="-457200">
              <a:lnSpc>
                <a:spcPct val="150000"/>
              </a:lnSpc>
              <a:buAutoNum type="arabicPeriod"/>
            </a:pPr>
            <a:r>
              <a:rPr lang="en-US" sz="2400" dirty="0">
                <a:latin typeface="Arial Black"/>
                <a:cs typeface="Arial"/>
              </a:rPr>
              <a:t>Continue promoting </a:t>
            </a:r>
            <a:r>
              <a:rPr lang="en-US" sz="2400" i="1" dirty="0">
                <a:latin typeface="Arial Black"/>
                <a:cs typeface="Arial"/>
              </a:rPr>
              <a:t>Cor</a:t>
            </a:r>
            <a:r>
              <a:rPr lang="en-US" sz="2400">
                <a:latin typeface="Arial Black"/>
                <a:cs typeface="Arial"/>
              </a:rPr>
              <a:t> with a compelling narrative </a:t>
            </a:r>
          </a:p>
          <a:p>
            <a:pPr marL="457200" lvl="1" indent="-457200">
              <a:lnSpc>
                <a:spcPct val="150000"/>
              </a:lnSpc>
              <a:buAutoNum type="arabicPeriod"/>
            </a:pPr>
            <a:r>
              <a:rPr lang="en-US" sz="2400" dirty="0">
                <a:latin typeface="Arial Black"/>
                <a:cs typeface="Arial"/>
              </a:rPr>
              <a:t>Review state </a:t>
            </a:r>
            <a:r>
              <a:rPr lang="en-US" sz="2400" i="1" dirty="0">
                <a:latin typeface="Arial Black"/>
                <a:cs typeface="Arial"/>
              </a:rPr>
              <a:t>Cor</a:t>
            </a:r>
            <a:r>
              <a:rPr lang="en-US" sz="2400" dirty="0">
                <a:latin typeface="Arial Black"/>
                <a:cs typeface="Arial"/>
              </a:rPr>
              <a:t> and EFF leader Data in </a:t>
            </a:r>
            <a:r>
              <a:rPr lang="en-US" sz="2400" dirty="0" err="1">
                <a:latin typeface="Arial Black"/>
                <a:cs typeface="Arial"/>
              </a:rPr>
              <a:t>Sharepoint</a:t>
            </a:r>
            <a:endParaRPr lang="en-US" sz="2400" dirty="0" err="1">
              <a:latin typeface="Arial Black"/>
            </a:endParaRPr>
          </a:p>
          <a:p>
            <a:pPr marL="457200" lvl="1" indent="-457200">
              <a:lnSpc>
                <a:spcPct val="150000"/>
              </a:lnSpc>
              <a:buAutoNum type="arabicPeriod"/>
            </a:pPr>
            <a:r>
              <a:rPr lang="en-US" sz="2400" dirty="0">
                <a:latin typeface="Arial Black"/>
                <a:cs typeface="Arial"/>
              </a:rPr>
              <a:t>Encourage Council EFF Director Reporting</a:t>
            </a:r>
          </a:p>
          <a:p>
            <a:pPr lvl="1">
              <a:lnSpc>
                <a:spcPct val="150000"/>
              </a:lnSpc>
            </a:pPr>
            <a:endParaRPr lang="en-US" sz="24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1077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4865-452F-8224-0F7E-D612E9D4A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D17FC-C364-3836-F22E-152B1638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Org Meeting Prep. – State EFF Director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B7595-9C84-EA70-6947-258A185E5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35" y="1268362"/>
            <a:ext cx="10272706" cy="4663512"/>
          </a:xfrm>
        </p:spPr>
        <p:txBody>
          <a:bodyPr/>
          <a:lstStyle/>
          <a:p>
            <a:pPr lvl="1"/>
            <a:r>
              <a:rPr lang="en-US" sz="2400" b="1" u="sng" dirty="0">
                <a:latin typeface="Arial"/>
                <a:cs typeface="Arial"/>
              </a:rPr>
              <a:t>Ask your State EFF Director to:</a:t>
            </a:r>
          </a:p>
          <a:p>
            <a:pPr marL="457200" lvl="1" indent="-457200">
              <a:buAutoNum type="arabicPeriod"/>
            </a:pPr>
            <a:r>
              <a:rPr lang="en-US" sz="2400" dirty="0">
                <a:latin typeface="Arial Black"/>
                <a:cs typeface="Arial"/>
              </a:rPr>
              <a:t>Encourage Council EFF Director Reporting</a:t>
            </a:r>
          </a:p>
          <a:p>
            <a:pPr marL="457200" lvl="1" indent="-457200">
              <a:buAutoNum type="arabicPeriod"/>
            </a:pPr>
            <a:r>
              <a:rPr lang="en-US" sz="2400" dirty="0">
                <a:latin typeface="Arial Black"/>
                <a:cs typeface="Arial"/>
              </a:rPr>
              <a:t>Identify and invite Diocesan EFF Coordinators </a:t>
            </a:r>
          </a:p>
          <a:p>
            <a:pPr marL="457200" lvl="1" indent="-457200">
              <a:buAutoNum type="arabicPeriod"/>
            </a:pPr>
            <a:r>
              <a:rPr lang="en-US" sz="2400" dirty="0">
                <a:latin typeface="Arial Black"/>
                <a:cs typeface="Arial"/>
              </a:rPr>
              <a:t>Promote </a:t>
            </a:r>
            <a:r>
              <a:rPr lang="en-US" sz="2400" i="1" dirty="0">
                <a:latin typeface="Arial Black"/>
                <a:cs typeface="Arial"/>
              </a:rPr>
              <a:t>Heart of the Gospel </a:t>
            </a:r>
            <a:r>
              <a:rPr lang="en-US" sz="2400" dirty="0">
                <a:latin typeface="Arial Black"/>
                <a:cs typeface="Arial"/>
              </a:rPr>
              <a:t>to be used for Spiritual Reflection Program</a:t>
            </a:r>
          </a:p>
          <a:p>
            <a:pPr marL="457200" lvl="1" indent="-457200">
              <a:buAutoNum type="arabicPeriod"/>
            </a:pPr>
            <a:r>
              <a:rPr lang="en-US" sz="2400" dirty="0">
                <a:latin typeface="Arial Black"/>
                <a:cs typeface="Arial"/>
              </a:rPr>
              <a:t>Promote </a:t>
            </a:r>
            <a:r>
              <a:rPr lang="en-US" sz="2400" i="1" dirty="0">
                <a:latin typeface="Arial Black"/>
                <a:cs typeface="Arial"/>
              </a:rPr>
              <a:t>Into the Breach: The Dignity of Work</a:t>
            </a:r>
            <a:r>
              <a:rPr lang="en-US" sz="2400" dirty="0">
                <a:latin typeface="Arial Black"/>
                <a:cs typeface="Arial"/>
              </a:rPr>
              <a:t> – Use this to kick off </a:t>
            </a:r>
            <a:r>
              <a:rPr lang="en-US" sz="2400" i="1" dirty="0">
                <a:latin typeface="Arial Black"/>
                <a:cs typeface="Arial"/>
              </a:rPr>
              <a:t>Cor</a:t>
            </a:r>
            <a:endParaRPr lang="en-US" sz="2400" dirty="0"/>
          </a:p>
          <a:p>
            <a:pPr marL="457200" lvl="1" indent="-457200">
              <a:buAutoNum type="arabicPeriod"/>
            </a:pPr>
            <a:r>
              <a:rPr lang="en-US" sz="2400" dirty="0">
                <a:latin typeface="Arial Black"/>
                <a:cs typeface="Arial"/>
              </a:rPr>
              <a:t>Share </a:t>
            </a:r>
            <a:r>
              <a:rPr lang="en-US" sz="2400" dirty="0">
                <a:latin typeface="Arial Black"/>
                <a:cs typeface="Arial"/>
                <a:hlinkClick r:id="rId3"/>
              </a:rPr>
              <a:t>www.kofc.org/shopcis</a:t>
            </a:r>
            <a:r>
              <a:rPr lang="en-US" sz="2400" dirty="0">
                <a:latin typeface="Arial Black"/>
                <a:cs typeface="Arial"/>
              </a:rPr>
              <a:t> to order formation content </a:t>
            </a:r>
            <a:endParaRPr lang="en-US" sz="2400" dirty="0">
              <a:latin typeface="Arial Black"/>
            </a:endParaRPr>
          </a:p>
          <a:p>
            <a:pPr marL="457200" lvl="1" indent="-457200">
              <a:buAutoNum type="arabicPeriod"/>
            </a:pPr>
            <a:endParaRPr lang="en-US" sz="2400" i="1" dirty="0"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9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797F6-3A39-7D69-B1EE-5A1A402FC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ED848A49-BA1E-E911-CC86-8DEB56C9E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Thank You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AFC7EBE-7DB6-29FA-0EAC-31B467928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endParaRPr lang="en-US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64700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F8C76-87BD-A0D4-04D3-E82FF4B8C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15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BB69-FDE6-A2BA-ADFF-9F7971DC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Catholic Men in Today’s World</a:t>
            </a:r>
          </a:p>
        </p:txBody>
      </p:sp>
    </p:spTree>
    <p:extLst>
      <p:ext uri="{BB962C8B-B14F-4D97-AF65-F5344CB8AC3E}">
        <p14:creationId xmlns:p14="http://schemas.microsoft.com/office/powerpoint/2010/main" val="348819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E8734-4B34-B3AC-7C12-497A01732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5041-2058-D6E3-887B-2BCB41AA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Retention Rates</a:t>
            </a:r>
            <a:endParaRPr lang="en-US" sz="28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CCE7CF-7B9B-EC9E-8E4E-0612AF16DD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39" y="1027444"/>
            <a:ext cx="7355122" cy="55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808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ADFC0-8D31-2D7E-FA8F-E91214CCA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8B22B-B9D7-96A7-DFC6-E2E2DB2F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/>
              <a:t>Level of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279F6-0B5E-3BA7-4295-1FDF4A734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4" y="1305857"/>
            <a:ext cx="5166360" cy="5018089"/>
          </a:xfrm>
        </p:spPr>
        <p:txBody>
          <a:bodyPr anchor="t"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20% of adults in the U.S. identify as Catholic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Many are </a:t>
            </a:r>
            <a:r>
              <a:rPr lang="en-US" sz="2800" b="1" dirty="0"/>
              <a:t>very observant</a:t>
            </a:r>
            <a:r>
              <a:rPr lang="en-US" sz="2800" dirty="0"/>
              <a:t>: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50% </a:t>
            </a:r>
            <a:r>
              <a:rPr lang="en-US" sz="2800" b="1" dirty="0"/>
              <a:t>pray</a:t>
            </a:r>
            <a:r>
              <a:rPr lang="en-US" sz="2800" dirty="0"/>
              <a:t> daily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28% attend </a:t>
            </a:r>
            <a:r>
              <a:rPr lang="en-US" sz="2800" b="1" dirty="0"/>
              <a:t>Mass</a:t>
            </a:r>
            <a:r>
              <a:rPr lang="en-US" sz="2800" dirty="0"/>
              <a:t> weekly (or more)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23% go to </a:t>
            </a:r>
            <a:r>
              <a:rPr lang="en-US" sz="2800" b="1" dirty="0"/>
              <a:t>Confession</a:t>
            </a:r>
            <a:r>
              <a:rPr lang="en-US" sz="2800" dirty="0"/>
              <a:t> at least once during the year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b="1" dirty="0"/>
              <a:t>13% report they do all three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B23949-0380-93A9-4D04-21FFBD7700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5208" y="1646329"/>
            <a:ext cx="5672136" cy="356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0B5AA-B2F8-5424-45C7-A33C771A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357B-10A2-ECD0-5F88-4E2346FE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/>
              <a:t>Level of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B91D-BEC5-ED0E-693C-6845DFD01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5" y="1267765"/>
            <a:ext cx="5094619" cy="5245329"/>
          </a:xfrm>
        </p:spPr>
        <p:txBody>
          <a:bodyPr anchor="t"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500"/>
              <a:t>Many are </a:t>
            </a:r>
            <a:r>
              <a:rPr lang="en-US" sz="2500" b="1"/>
              <a:t>largely nonobservant</a:t>
            </a:r>
            <a:r>
              <a:rPr lang="en-US" sz="2500"/>
              <a:t>: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2500"/>
              <a:t>22% seldom/never </a:t>
            </a:r>
            <a:r>
              <a:rPr lang="en-US" sz="2500" b="1"/>
              <a:t>pray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2500"/>
              <a:t>40% seldom/never attend </a:t>
            </a:r>
            <a:r>
              <a:rPr lang="en-US" sz="2500" b="1"/>
              <a:t>Mass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en-US" sz="2500"/>
              <a:t>47% never go to </a:t>
            </a:r>
            <a:r>
              <a:rPr lang="en-US" sz="2500" b="1"/>
              <a:t>Confession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500" b="1"/>
              <a:t>13% report they seldom/never pray, attend Mass, or go to confession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500"/>
              <a:t>74% fall somewhere in between these two groups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500"/>
          </a:p>
        </p:txBody>
      </p:sp>
      <p:pic>
        <p:nvPicPr>
          <p:cNvPr id="1026" name="Picture 2" descr="13% of U.S. Catholics seldom or never pray, and seldom or never attend Mass, and never go to confession">
            <a:extLst>
              <a:ext uri="{FF2B5EF4-FFF2-40B4-BE49-F238E27FC236}">
                <a16:creationId xmlns:a16="http://schemas.microsoft.com/office/drawing/2014/main" id="{27984C2A-DC8D-D4C5-4F95-A89075B6030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8" y="1647211"/>
            <a:ext cx="5672136" cy="380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42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96F41-7569-6B3A-E14C-0D555A716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6CBF-5B07-2FFF-6C57-6017462D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4" y="457200"/>
            <a:ext cx="8507412" cy="1143000"/>
          </a:xfrm>
        </p:spPr>
        <p:txBody>
          <a:bodyPr anchor="t">
            <a:normAutofit/>
          </a:bodyPr>
          <a:lstStyle/>
          <a:p>
            <a:r>
              <a:rPr lang="en-US"/>
              <a:t>Reports of Signs of Hope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E7309-C5B4-BF1B-566D-47573A0FE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863" y="975174"/>
            <a:ext cx="5142748" cy="5623391"/>
          </a:xfrm>
        </p:spPr>
        <p:txBody>
          <a:bodyPr anchor="t">
            <a:noAutofit/>
          </a:bodyPr>
          <a:lstStyle/>
          <a:p>
            <a:pPr marL="3429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The Supreme Knight has highlighted a crisis of isolation among men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Amid this crisis – in part as a reaction to it? – there are signs of hope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Many dioceses in the U.S. saw significant increases in converts entering the Church at Easter 2026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Anecdotal reports abound of increased interest in religion generally – and Catholicism particularly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But what does the data tell us?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D50897-65E4-5DE9-894C-416AC9D9E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16081"/>
            <a:ext cx="5764026" cy="884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3C473-7212-8C7E-3FA9-7E48F0B7D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965" y="2509975"/>
            <a:ext cx="2248095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38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16D0E-9315-DBFB-4FA7-B437FF32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A814-9953-4256-65B2-66571F0B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Weekly Church Attendance Rising</a:t>
            </a:r>
            <a:endParaRPr lang="en-US" sz="28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C7BE29-422E-DDF4-D050-C24D52CDA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5507" y="912214"/>
            <a:ext cx="6260985" cy="58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8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7">
      <a:dk1>
        <a:srgbClr val="3A373A"/>
      </a:dk1>
      <a:lt1>
        <a:srgbClr val="FFFFFF"/>
      </a:lt1>
      <a:dk2>
        <a:srgbClr val="3A383B"/>
      </a:dk2>
      <a:lt2>
        <a:srgbClr val="FFFFFF"/>
      </a:lt2>
      <a:accent1>
        <a:srgbClr val="112866"/>
      </a:accent1>
      <a:accent2>
        <a:srgbClr val="EF3B38"/>
      </a:accent2>
      <a:accent3>
        <a:srgbClr val="F7B718"/>
      </a:accent3>
      <a:accent4>
        <a:srgbClr val="0077D9"/>
      </a:accent4>
      <a:accent5>
        <a:srgbClr val="3A383B"/>
      </a:accent5>
      <a:accent6>
        <a:srgbClr val="979797"/>
      </a:accent6>
      <a:hlink>
        <a:srgbClr val="0077D9"/>
      </a:hlink>
      <a:folHlink>
        <a:srgbClr val="BBBBB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42352CA407D146B8EC7D45C8C390FC" ma:contentTypeVersion="16" ma:contentTypeDescription="Create a new document." ma:contentTypeScope="" ma:versionID="9f97baed189a6cc9986def151743f3a1">
  <xsd:schema xmlns:xsd="http://www.w3.org/2001/XMLSchema" xmlns:xs="http://www.w3.org/2001/XMLSchema" xmlns:p="http://schemas.microsoft.com/office/2006/metadata/properties" xmlns:ns2="125fca1e-b687-4bc2-a1c6-59a84a7526d1" xmlns:ns3="04befdc5-3837-4d69-ba95-947ba4e9000c" targetNamespace="http://schemas.microsoft.com/office/2006/metadata/properties" ma:root="true" ma:fieldsID="1b570ba78b64e5e475d8f3b1349e7a2c" ns2:_="" ns3:_="">
    <xsd:import namespace="125fca1e-b687-4bc2-a1c6-59a84a7526d1"/>
    <xsd:import namespace="04befdc5-3837-4d69-ba95-947ba4e900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fca1e-b687-4bc2-a1c6-59a84a7526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68c609-2421-4786-bcc2-61a375607d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efdc5-3837-4d69-ba95-947ba4e9000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0daae8e-b1df-48c7-9a5b-de0000b4beea}" ma:internalName="TaxCatchAll" ma:showField="CatchAllData" ma:web="04befdc5-3837-4d69-ba95-947ba4e900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4befdc5-3837-4d69-ba95-947ba4e9000c">
      <UserInfo>
        <DisplayName/>
        <AccountId xsi:nil="true"/>
        <AccountType/>
      </UserInfo>
    </SharedWithUsers>
    <TaxCatchAll xmlns="04befdc5-3837-4d69-ba95-947ba4e9000c" xsi:nil="true"/>
    <lcf76f155ced4ddcb4097134ff3c332f xmlns="125fca1e-b687-4bc2-a1c6-59a84a7526d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ADE0FE-004B-4596-9487-30F6ADEE6D2D}">
  <ds:schemaRefs>
    <ds:schemaRef ds:uri="04befdc5-3837-4d69-ba95-947ba4e9000c"/>
    <ds:schemaRef ds:uri="125fca1e-b687-4bc2-a1c6-59a84a7526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E145083-E81F-4F05-A773-CF798A22D0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F60BC5-5155-43DA-A152-3A4AAE524B5B}">
  <ds:schemaRefs>
    <ds:schemaRef ds:uri="125fca1e-b687-4bc2-a1c6-59a84a7526d1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04befdc5-3837-4d69-ba95-947ba4e9000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2300</Words>
  <Application>Microsoft Office PowerPoint</Application>
  <PresentationFormat>Widescreen</PresentationFormat>
  <Paragraphs>313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Evangelization and Faith Formation</vt:lpstr>
      <vt:lpstr>Cor: The Heart of our Mission</vt:lpstr>
      <vt:lpstr>Catholic Men in Today’s World</vt:lpstr>
      <vt:lpstr>Retention Rates</vt:lpstr>
      <vt:lpstr>Level of Practice</vt:lpstr>
      <vt:lpstr>Level of Practice</vt:lpstr>
      <vt:lpstr>Reports of Signs of Hope</vt:lpstr>
      <vt:lpstr>Weekly Church Attendance Rising</vt:lpstr>
      <vt:lpstr>Men Attend Church Weekly More Frequently than Women</vt:lpstr>
      <vt:lpstr>Religion “Very Important” to More Young Men than Women</vt:lpstr>
      <vt:lpstr>Married Fathers Most Likely to Attend Church Weekly</vt:lpstr>
      <vt:lpstr>The Bottom Line</vt:lpstr>
      <vt:lpstr>What Does This Mean for Us as Knights?</vt:lpstr>
      <vt:lpstr>Cor Support &amp;  EFF Team Training</vt:lpstr>
      <vt:lpstr>What is Cor ? </vt:lpstr>
      <vt:lpstr>Cor growth over past 3 years </vt:lpstr>
      <vt:lpstr>Cor Data Sources</vt:lpstr>
      <vt:lpstr>State EFF Infrastructure</vt:lpstr>
      <vt:lpstr>Support for State EFF Directors </vt:lpstr>
      <vt:lpstr>Support for Council EFF Directors </vt:lpstr>
      <vt:lpstr>Key Take Aways</vt:lpstr>
      <vt:lpstr>Formation Content</vt:lpstr>
      <vt:lpstr>Catholic Information Service –  KofC.org/shopcis</vt:lpstr>
      <vt:lpstr>Cor Session Guides</vt:lpstr>
      <vt:lpstr>Augustine Institute’s “Formed” Streaming Service</vt:lpstr>
      <vt:lpstr>Encountering the Poor: A Knights of Columbus Training Series</vt:lpstr>
      <vt:lpstr>Into the Breach: The Dignity of Work</vt:lpstr>
      <vt:lpstr>Heart of the Gospel</vt:lpstr>
      <vt:lpstr>Heart of the Gospel Retreat</vt:lpstr>
      <vt:lpstr>Heart of the Gospel Retreat</vt:lpstr>
      <vt:lpstr>Main Action Items</vt:lpstr>
      <vt:lpstr>What we are asking from you:</vt:lpstr>
      <vt:lpstr>Org Meeting Prep. – State EFF Director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Pelletier, Kristopher (NYC-FUB)</dc:creator>
  <cp:lastModifiedBy>Montgomery, Kyle</cp:lastModifiedBy>
  <cp:revision>19</cp:revision>
  <cp:lastPrinted>2026-06-02T18:51:06Z</cp:lastPrinted>
  <dcterms:created xsi:type="dcterms:W3CDTF">2020-04-02T18:45:28Z</dcterms:created>
  <dcterms:modified xsi:type="dcterms:W3CDTF">2026-06-02T20:10:19Z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0x0101005242352CA407D146B8EC7D45C8C390FC</vt:lpwstr>
  </property>
  <property fmtid="{D5CDD505-2E9C-101B-9397-08002B2CF9AE}" pid="3" name="_dlc_DocIdItemGuid">
    <vt:lpwstr>10558139-0fdc-446d-80cb-edf2dbf310e7</vt:lpwstr>
  </property>
  <property fmtid="{D5CDD505-2E9C-101B-9397-08002B2CF9AE}" pid="4" name="Order">
    <vt:r8>68600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MediaServiceImageTags">
    <vt:lpwstr/>
  </property>
</Properties>
</file>