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38" r:id="rId2"/>
    <p:sldId id="462" r:id="rId3"/>
    <p:sldId id="465" r:id="rId4"/>
    <p:sldId id="459" r:id="rId5"/>
    <p:sldId id="464" r:id="rId6"/>
    <p:sldId id="450" r:id="rId7"/>
    <p:sldId id="466" r:id="rId8"/>
    <p:sldId id="452" r:id="rId9"/>
    <p:sldId id="453" r:id="rId10"/>
    <p:sldId id="454" r:id="rId11"/>
    <p:sldId id="456" r:id="rId12"/>
    <p:sldId id="460" r:id="rId13"/>
    <p:sldId id="463" r:id="rId14"/>
    <p:sldId id="457" r:id="rId15"/>
    <p:sldId id="449" r:id="rId16"/>
    <p:sldId id="447" r:id="rId17"/>
    <p:sldId id="458" r:id="rId18"/>
    <p:sldId id="4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'Connor, Damien" initials="OD" lastIdx="1" clrIdx="0">
    <p:extLst>
      <p:ext uri="{19B8F6BF-5375-455C-9EA6-DF929625EA0E}">
        <p15:presenceInfo xmlns:p15="http://schemas.microsoft.com/office/powerpoint/2012/main" userId="S::damien.oconnor@kofc.org::6e797adc-b509-489f-9fc0-18cfbc0b7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85670F-2C4B-4885-80A7-117ACA47FF96}" type="datetimeFigureOut">
              <a:rPr lang="en-US" smtClean="0"/>
              <a:t>6/15/20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ADEB39-996A-4CAB-A902-7F3F83AA1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8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664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4363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73167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77250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401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382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9177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1998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1044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3437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4214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2771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843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4769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8472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8038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486CF9-7688-4BC8-928A-BF2093FD289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26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1C2FA-D882-46D4-A096-F393FFFA2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10C74-9505-4CC4-BC50-9CA0E383A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672CE-CC7B-45AB-8B76-E774EDA20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45A85-1576-4DE8-BB2C-FE51F494AAAE}" type="datetime1">
              <a:rPr lang="en-US" smtClean="0"/>
              <a:t>6/15/20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054A8-DDE3-4EAF-8015-0F6082CB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DABD-A26E-48C3-99C1-0B9D43B6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40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56758-69B1-4D54-B37F-33AF9C72B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279C4-8577-4F99-9435-357F7A5BC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46AAD-4B80-4733-A43F-D04BCAD0C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3983-C2E2-40EB-A717-2F87FA7FBA91}" type="datetime1">
              <a:rPr lang="en-US" smtClean="0"/>
              <a:t>6/15/20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BB875-5244-4F6A-9104-1AC228B4A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E5A1F-DD41-43B6-84D2-6266E6DD3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4E1BA7-A832-4957-BA86-78E44F294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8ECAD6-C1B2-4D99-AFB2-363B39EE2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E8D30-04F5-4750-9CC5-9CC2DEB5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2EE70-5146-42AB-89DF-E88527E93985}" type="datetime1">
              <a:rPr lang="en-US" smtClean="0"/>
              <a:t>6/15/20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3DC691-D705-46AC-8818-D99C95E6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1FC8-35DB-47E7-BB3A-7854A0B8D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4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00_TITLE OR 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9940" y="2240230"/>
            <a:ext cx="9107555" cy="2308324"/>
          </a:xfrm>
          <a:prstGeom prst="rect">
            <a:avLst/>
          </a:prstGeom>
          <a:noFill/>
        </p:spPr>
        <p:txBody>
          <a:bodyPr anchor="b"/>
          <a:lstStyle>
            <a:lvl1pPr algn="ctr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7998" b="1" i="0" kern="1200" spc="-3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chemeClr val="tx1"/>
                    </a:gs>
                  </a:gsLst>
                  <a:lin ang="5400000" scaled="1"/>
                </a:gradFill>
                <a:latin typeface="Garamond" panose="02020404030301010803" pitchFamily="18" charset="0"/>
                <a:ea typeface="+mn-ea"/>
                <a:cs typeface="Segoe UI Semilight" panose="020B0402040204020203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304801" y="5923198"/>
            <a:ext cx="11625497" cy="822960"/>
            <a:chOff x="304800" y="5923198"/>
            <a:chExt cx="11625497" cy="822960"/>
          </a:xfrm>
        </p:grpSpPr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722620" y="5923198"/>
              <a:ext cx="822960" cy="822960"/>
            </a:xfrm>
            <a:prstGeom prst="rect">
              <a:avLst/>
            </a:prstGeom>
          </p:spPr>
        </p:pic>
        <p:cxnSp>
          <p:nvCxnSpPr>
            <p:cNvPr id="5" name="Straight Connector 4"/>
            <p:cNvCxnSpPr/>
            <p:nvPr userDrawn="1"/>
          </p:nvCxnSpPr>
          <p:spPr>
            <a:xfrm>
              <a:off x="304800" y="6341602"/>
              <a:ext cx="52120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 userDrawn="1"/>
          </p:nvCxnSpPr>
          <p:spPr>
            <a:xfrm>
              <a:off x="6718217" y="6326649"/>
              <a:ext cx="52120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27708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9306E-32EA-4BE0-AF7C-8276276F0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7583D-7ACC-4A35-B29D-3D6D14A33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2E5AA-B0E3-4ED7-81A3-C43A61F5B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6B4AD-BB84-4182-89F2-F8899A17A3F0}" type="datetime1">
              <a:rPr lang="en-US" smtClean="0"/>
              <a:t>6/15/20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1A1BA-CBA4-4651-B0F3-43D9CE9E5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6A730-6632-479D-BD72-1AFD5CF05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8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7DCA8-8CEF-4339-BD7E-71519D79F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F5BC7-B7C9-471B-81BA-F5A9EE76A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1A95D-FFDD-455F-A926-AED8D235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4E88-A4AB-475F-A061-7599B24502C6}" type="datetime1">
              <a:rPr lang="en-US" smtClean="0"/>
              <a:t>6/15/20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DA663-2046-4EAD-B57E-1F8A172D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D938E-A09D-479A-B334-6170B612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1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C5689-869D-4817-A44A-B3A8B637B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C8967-BF26-46BE-8DDC-BBFFA8684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08446-E038-471A-BEFB-DD72CB525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008D0-5C57-4C60-9848-0556D218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C79F-6812-48A9-B1F3-B58D22033B08}" type="datetime1">
              <a:rPr lang="en-US" smtClean="0"/>
              <a:t>6/15/20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C5CE1-960D-46F2-AD32-1C40D842A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1211D-1E79-4583-B1AB-7B3061A4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76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8733-0DA3-47CA-97C2-7B0074DDE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84A3C5-06AA-4D8C-A17F-E39E4FC11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0C4B60-6C2A-49AA-A250-739BF462E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08EE97-8B9B-4358-BE83-13CFB17FF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996C16-EB16-4A4B-B3DF-DF727323D4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0F660C-0BBB-4195-B213-9CF2C2391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015E-7E01-4B0E-B8B7-D3A9F94F8F4A}" type="datetime1">
              <a:rPr lang="en-US" smtClean="0"/>
              <a:t>6/15/20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C864A6-36EB-4C78-A432-B1985B8D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6522ED-CABC-469F-88C0-6CAD5592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37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A9419-41A3-4278-B6CB-D1E9C5006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AC201-9F88-4E02-A421-2586ADFAC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6B2F7-3472-44E0-BE96-2BBDCDC77E8B}" type="datetime1">
              <a:rPr lang="en-US" smtClean="0"/>
              <a:t>6/15/20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325679-A3D2-4E21-824B-862741107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8BD0A-BA1F-4137-A6C2-DDCF247E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BCCA0-02AA-4765-B470-F1BB4767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2ED24-352A-4ED6-8D48-C4A90B90B7FE}" type="datetime1">
              <a:rPr lang="en-US" smtClean="0"/>
              <a:t>6/15/20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C49695-6493-47B5-8CBE-70CACF07E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1F102F-2C2F-4AB2-A47E-E2F8FC66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5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A799-17BD-429D-AD1E-AD348A0E1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1D276-6183-44D7-BEF4-C645D626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48B42-140E-4C72-AD8D-2BF874579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6D68A-C73E-488D-96F4-55E59E52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BE15B-ABAD-4E2D-9166-61684C2551C8}" type="datetime1">
              <a:rPr lang="en-US" smtClean="0"/>
              <a:t>6/15/20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A7994-E2DB-4FB8-BA07-E9B10883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99BF10-FA94-4B09-BD6E-3887FF14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1694F-5926-45F7-B3A4-AA5F8A9F9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0FFE39-8DC2-4AED-9779-3A049A856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58167-F62D-4702-85D5-E2EEC1F4B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B2F6A-426D-4588-ABDE-1FCF79BA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34934-DAF4-479A-815F-1A881C6035E6}" type="datetime1">
              <a:rPr lang="en-US" smtClean="0"/>
              <a:t>6/15/20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5E07F-F33B-444D-A2E0-8758CDBF7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6C44A-8A9F-4F71-BE9E-05EA7E037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2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A17AB5-CC5F-4E3A-86CD-61FDA0D9D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0AD04-6457-4A96-8BB3-9CAF46C0D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49AA1-FF88-405B-8994-F4204FEDE9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3AEB3-0B10-4DCF-83D5-D3337BA3F557}" type="datetime1">
              <a:rPr lang="en-US" smtClean="0"/>
              <a:t>6/15/20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E4ABC-D0C2-4DF5-BF66-52ACA2907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DFAB6-D804-4E7E-9DD1-587FC0DE8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D26B-29C8-491F-A26F-495CA5F0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46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632182-AC45-4CB6-8AEE-8D64E8C127E7}"/>
              </a:ext>
            </a:extLst>
          </p:cNvPr>
          <p:cNvSpPr txBox="1">
            <a:spLocks/>
          </p:cNvSpPr>
          <p:nvPr/>
        </p:nvSpPr>
        <p:spPr bwMode="auto">
          <a:xfrm>
            <a:off x="987552" y="668868"/>
            <a:ext cx="10195560" cy="207829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Evangelization and Faith Formation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9670909-49B1-4D08-BC56-1EDCC0AAB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789" y="3741893"/>
            <a:ext cx="5494421" cy="1398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ump Mediaeval"/>
                <a:ea typeface="+mn-ea"/>
                <a:cs typeface="+mn-cs"/>
              </a:rPr>
              <a:t>Jonathan Reyes</a:t>
            </a:r>
          </a:p>
          <a:p>
            <a:pPr marL="0" lvl="0" indent="0" algn="ctr">
              <a:buNone/>
              <a:defRPr/>
            </a:pPr>
            <a:r>
              <a:rPr lang="en-US" sz="2400" b="1" dirty="0">
                <a:solidFill>
                  <a:srgbClr val="FFFFFF"/>
                </a:solidFill>
                <a:latin typeface="Trump Mediaeval"/>
              </a:rPr>
              <a:t>Senior Vice President for Evangelization and Faith Formation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ump Mediaev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8574965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6F3286-EC60-4986-B879-F0EDC3DB6462}"/>
              </a:ext>
            </a:extLst>
          </p:cNvPr>
          <p:cNvSpPr txBox="1"/>
          <p:nvPr/>
        </p:nvSpPr>
        <p:spPr>
          <a:xfrm>
            <a:off x="2714412" y="1644861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Planning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926591" y="2396984"/>
            <a:ext cx="1106553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Working With Your Pastor 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Guide</a:t>
            </a:r>
          </a:p>
          <a:p>
            <a:pPr lvl="2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Found on kofc.org in For Members section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Intentionally select programs</a:t>
            </a:r>
          </a:p>
          <a:p>
            <a:pPr lvl="2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RTD Training – You Are Your Programs (in development)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Plan in advance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Consider all stakeholders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9616DF7-436A-4F72-8A23-9AAFEB9D9DB4}"/>
              </a:ext>
            </a:extLst>
          </p:cNvPr>
          <p:cNvSpPr txBox="1">
            <a:spLocks/>
          </p:cNvSpPr>
          <p:nvPr/>
        </p:nvSpPr>
        <p:spPr bwMode="auto">
          <a:xfrm>
            <a:off x="354767" y="199147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</p:spTree>
    <p:extLst>
      <p:ext uri="{BB962C8B-B14F-4D97-AF65-F5344CB8AC3E}">
        <p14:creationId xmlns:p14="http://schemas.microsoft.com/office/powerpoint/2010/main" val="3289549370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199147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F3286-EC60-4986-B879-F0EDC3DB6462}"/>
              </a:ext>
            </a:extLst>
          </p:cNvPr>
          <p:cNvSpPr txBox="1"/>
          <p:nvPr/>
        </p:nvSpPr>
        <p:spPr>
          <a:xfrm>
            <a:off x="2705535" y="1642150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Reporting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850579" y="2844963"/>
            <a:ext cx="104908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Benefits of accurate real-time information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Online reporting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Regular reporting</a:t>
            </a:r>
          </a:p>
        </p:txBody>
      </p:sp>
    </p:spTree>
    <p:extLst>
      <p:ext uri="{BB962C8B-B14F-4D97-AF65-F5344CB8AC3E}">
        <p14:creationId xmlns:p14="http://schemas.microsoft.com/office/powerpoint/2010/main" val="3953197323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6F3286-EC60-4986-B879-F0EDC3DB6462}"/>
              </a:ext>
            </a:extLst>
          </p:cNvPr>
          <p:cNvSpPr txBox="1"/>
          <p:nvPr/>
        </p:nvSpPr>
        <p:spPr>
          <a:xfrm>
            <a:off x="2705535" y="1642150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Columbian Award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886270" y="2605866"/>
            <a:ext cx="949870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Simplified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Key changes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No more required programs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Four featured programs per category (two credits each)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8AEB68-5167-4771-AD6A-CDA693A820BF}"/>
              </a:ext>
            </a:extLst>
          </p:cNvPr>
          <p:cNvSpPr txBox="1">
            <a:spLocks/>
          </p:cNvSpPr>
          <p:nvPr/>
        </p:nvSpPr>
        <p:spPr bwMode="auto">
          <a:xfrm>
            <a:off x="354767" y="199147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</p:spTree>
    <p:extLst>
      <p:ext uri="{BB962C8B-B14F-4D97-AF65-F5344CB8AC3E}">
        <p14:creationId xmlns:p14="http://schemas.microsoft.com/office/powerpoint/2010/main" val="2622946697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6F3286-EC60-4986-B879-F0EDC3DB6462}"/>
              </a:ext>
            </a:extLst>
          </p:cNvPr>
          <p:cNvSpPr txBox="1"/>
          <p:nvPr/>
        </p:nvSpPr>
        <p:spPr>
          <a:xfrm>
            <a:off x="3061996" y="1509431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Featured Programs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D8AEB68-5167-4771-AD6A-CDA693A820BF}"/>
              </a:ext>
            </a:extLst>
          </p:cNvPr>
          <p:cNvSpPr txBox="1">
            <a:spLocks/>
          </p:cNvSpPr>
          <p:nvPr/>
        </p:nvSpPr>
        <p:spPr bwMode="auto">
          <a:xfrm>
            <a:off x="354767" y="199147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51B6603C-BEBF-4A1C-9D65-3947ABD489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170" y="2405742"/>
            <a:ext cx="6480967" cy="347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41745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199158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F3286-EC60-4986-B879-F0EDC3DB6462}"/>
              </a:ext>
            </a:extLst>
          </p:cNvPr>
          <p:cNvSpPr txBox="1"/>
          <p:nvPr/>
        </p:nvSpPr>
        <p:spPr>
          <a:xfrm>
            <a:off x="2705535" y="1627757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We are here to help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904701" y="2530427"/>
            <a:ext cx="1053749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Renewed Resources – kofc.org/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fiaresources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Updated Faith in Action Guidebook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Simplified program guide sheets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Website – English, Spanish, and French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 director role descriptions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Communication channels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We want your feedback</a:t>
            </a:r>
          </a:p>
        </p:txBody>
      </p:sp>
    </p:spTree>
    <p:extLst>
      <p:ext uri="{BB962C8B-B14F-4D97-AF65-F5344CB8AC3E}">
        <p14:creationId xmlns:p14="http://schemas.microsoft.com/office/powerpoint/2010/main" val="338561016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6041036-9678-4B08-9966-01EB01B44B40}"/>
              </a:ext>
            </a:extLst>
          </p:cNvPr>
          <p:cNvSpPr txBox="1"/>
          <p:nvPr/>
        </p:nvSpPr>
        <p:spPr>
          <a:xfrm>
            <a:off x="868393" y="2508448"/>
            <a:ext cx="10455214" cy="35865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4000" b="1" i="0" u="none" strike="noStrike" kern="0" cap="small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 algn="l">
              <a:defRPr/>
            </a:pPr>
            <a:r>
              <a:rPr kumimoji="0" lang="en-US" sz="36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“Men, do not hesitate to engage in the battle that is raging around you…” </a:t>
            </a:r>
          </a:p>
          <a:p>
            <a:pPr lvl="0" algn="l"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</a:endParaRPr>
          </a:p>
          <a:p>
            <a:pPr lvl="0" algn="l">
              <a:defRPr/>
            </a:pPr>
            <a:r>
              <a:rPr lang="en-US" sz="3600" i="1" cap="none" dirty="0"/>
              <a:t>“Not only does God have a plan for your life, so does Satan.”</a:t>
            </a:r>
          </a:p>
          <a:p>
            <a:pPr lvl="0" algn="r">
              <a:defRPr/>
            </a:pPr>
            <a:r>
              <a:rPr kumimoji="0" lang="en-US" sz="36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– Bishop Thomas J. Olmsted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A0ABD8-2ED9-4BFC-B556-C455FCC8CD05}"/>
              </a:ext>
            </a:extLst>
          </p:cNvPr>
          <p:cNvSpPr txBox="1"/>
          <p:nvPr/>
        </p:nvSpPr>
        <p:spPr>
          <a:xfrm>
            <a:off x="2336728" y="1653042"/>
            <a:ext cx="72771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latin typeface="Arial Narrow" panose="020B0606020202030204" pitchFamily="34" charset="0"/>
              </a:rPr>
              <a:t>A </a:t>
            </a:r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Clarion</a:t>
            </a:r>
            <a:r>
              <a:rPr lang="en-US" sz="4800" b="1" u="sng" dirty="0">
                <a:latin typeface="Arial Narrow" panose="020B0606020202030204" pitchFamily="34" charset="0"/>
              </a:rPr>
              <a:t> Call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BFB9CE5-9AB8-42F0-BD08-69DDEA5F169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>
              <a:defRPr/>
            </a:pPr>
            <a:r>
              <a:rPr lang="en-US" sz="6000" kern="0" dirty="0">
                <a:solidFill>
                  <a:srgbClr val="FFFFFF"/>
                </a:solidFill>
              </a:rPr>
              <a:t>Into the Breach: Video Series</a:t>
            </a:r>
          </a:p>
        </p:txBody>
      </p:sp>
    </p:spTree>
    <p:extLst>
      <p:ext uri="{BB962C8B-B14F-4D97-AF65-F5344CB8AC3E}">
        <p14:creationId xmlns:p14="http://schemas.microsoft.com/office/powerpoint/2010/main" val="2823601364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6041036-9678-4B08-9966-01EB01B44B40}"/>
              </a:ext>
            </a:extLst>
          </p:cNvPr>
          <p:cNvSpPr txBox="1"/>
          <p:nvPr/>
        </p:nvSpPr>
        <p:spPr>
          <a:xfrm>
            <a:off x="919883" y="2648085"/>
            <a:ext cx="10507131" cy="346699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4000" b="1" i="0" u="none" strike="noStrike" kern="0" cap="small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457200" lvl="0" indent="-457200" algn="l">
              <a:buFont typeface="Arial" panose="020B0604020202020204" pitchFamily="34" charset="0"/>
              <a:buChar char="•"/>
              <a:defRPr/>
            </a:pPr>
            <a:r>
              <a:rPr lang="en-US" sz="3200" i="1" cap="none" dirty="0"/>
              <a:t>Into the Breach </a:t>
            </a:r>
            <a:r>
              <a:rPr lang="en-US" sz="3200" cap="none" dirty="0"/>
              <a:t>video series will be launching as a Faith in Action program in July 2020</a:t>
            </a:r>
          </a:p>
          <a:p>
            <a:pPr marL="457200" lvl="0" indent="-457200" algn="l">
              <a:buFont typeface="Arial" panose="020B0604020202020204" pitchFamily="34" charset="0"/>
              <a:buChar char="•"/>
              <a:defRPr/>
            </a:pPr>
            <a:r>
              <a:rPr lang="en-US" sz="3200" cap="none" dirty="0"/>
              <a:t>Every council is asked to undertake this program, which will be a major priority for the new Fraternal Year</a:t>
            </a:r>
          </a:p>
          <a:p>
            <a:pPr marL="457200" lvl="0" indent="-457200" algn="l">
              <a:buFont typeface="Arial" panose="020B0604020202020204" pitchFamily="34" charset="0"/>
              <a:buChar char="•"/>
              <a:defRPr/>
            </a:pP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Into the Breach</a:t>
            </a:r>
            <a:r>
              <a:rPr kumimoji="0" lang="en-US" sz="3200" b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 study guide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 will soon be an available resource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3200" cap="none" dirty="0"/>
              <a:t>All episodes are available on kofc.org/</a:t>
            </a:r>
            <a:r>
              <a:rPr lang="en-US" sz="3200" cap="none" dirty="0" err="1"/>
              <a:t>intothebreach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4A6139-B818-4259-943B-29A9DE76B0DA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>
              <a:defRPr/>
            </a:pPr>
            <a:r>
              <a:rPr lang="en-US" sz="6000" kern="0" dirty="0">
                <a:solidFill>
                  <a:srgbClr val="FFFFFF"/>
                </a:solidFill>
              </a:rPr>
              <a:t>Into the Breach: Video Series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9C762C-9130-48C9-B8A0-BC698EF19E00}"/>
              </a:ext>
            </a:extLst>
          </p:cNvPr>
          <p:cNvSpPr txBox="1"/>
          <p:nvPr/>
        </p:nvSpPr>
        <p:spPr>
          <a:xfrm>
            <a:off x="2383932" y="1654752"/>
            <a:ext cx="75790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 Launch</a:t>
            </a:r>
          </a:p>
        </p:txBody>
      </p:sp>
    </p:spTree>
    <p:extLst>
      <p:ext uri="{BB962C8B-B14F-4D97-AF65-F5344CB8AC3E}">
        <p14:creationId xmlns:p14="http://schemas.microsoft.com/office/powerpoint/2010/main" val="4140935615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781E789-6656-40D2-8C51-B17BD0A73EF5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0">
                <a:solidFill>
                  <a:srgbClr val="FFFFFF"/>
                </a:solidFill>
              </a:rPr>
              <a:t>Leave No Neighbor Behind</a:t>
            </a:r>
            <a:endParaRPr kumimoji="0" lang="en-US" sz="6000" b="1" i="0" u="none" strike="noStrike" kern="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pic>
        <p:nvPicPr>
          <p:cNvPr id="3" name="Picture 2" descr="A person preparing food inside of it&#10;&#10;Description automatically generated">
            <a:extLst>
              <a:ext uri="{FF2B5EF4-FFF2-40B4-BE49-F238E27FC236}">
                <a16:creationId xmlns:a16="http://schemas.microsoft.com/office/drawing/2014/main" id="{624A1267-62B0-4649-885D-8BBFE487BE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68" y="1762124"/>
            <a:ext cx="5460284" cy="3900203"/>
          </a:xfrm>
          <a:prstGeom prst="rect">
            <a:avLst/>
          </a:prstGeom>
        </p:spPr>
      </p:pic>
      <p:pic>
        <p:nvPicPr>
          <p:cNvPr id="5" name="Picture 4" descr="A person sitting at a desk&#10;&#10;Description automatically generated">
            <a:extLst>
              <a:ext uri="{FF2B5EF4-FFF2-40B4-BE49-F238E27FC236}">
                <a16:creationId xmlns:a16="http://schemas.microsoft.com/office/drawing/2014/main" id="{7904DCBF-E05D-49D0-BD11-687F80A261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130" y="1761953"/>
            <a:ext cx="5096489" cy="390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829970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781E789-6656-40D2-8C51-B17BD0A73EF5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>
              <a:defRPr/>
            </a:pPr>
            <a:r>
              <a:rPr lang="en-US" sz="5400" kern="0" dirty="0">
                <a:solidFill>
                  <a:srgbClr val="FFFFFF"/>
                </a:solidFill>
              </a:rPr>
              <a:t>Evangelization and Faith Formation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7052BC-8B9E-46F5-B905-4028B030B167}"/>
              </a:ext>
            </a:extLst>
          </p:cNvPr>
          <p:cNvSpPr txBox="1"/>
          <p:nvPr/>
        </p:nvSpPr>
        <p:spPr>
          <a:xfrm>
            <a:off x="868393" y="1996006"/>
            <a:ext cx="10455214" cy="3919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4000" b="1" i="0" u="none" strike="noStrike" kern="0" cap="small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 algn="l">
              <a:defRPr/>
            </a:pPr>
            <a:r>
              <a:rPr lang="en-US" i="1" cap="none" dirty="0"/>
              <a:t>“In a divided world, where many find it difficult to truly encounter God, Knights of Columbus families live their faith, fulfill their mission, and evangelize the world.” </a:t>
            </a:r>
          </a:p>
          <a:p>
            <a:pPr lvl="0" algn="l">
              <a:defRPr/>
            </a:pPr>
            <a:endParaRPr kumimoji="0" lang="en-US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</a:endParaRPr>
          </a:p>
          <a:p>
            <a:pPr lvl="0" algn="r">
              <a:defRPr/>
            </a:pPr>
            <a:r>
              <a:rPr kumimoji="0" lang="en-US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– </a:t>
            </a:r>
            <a:r>
              <a:rPr lang="en-US" i="1" cap="none" dirty="0"/>
              <a:t>Exemplification of Charity, Unity and Fraternity</a:t>
            </a:r>
            <a:endParaRPr kumimoji="0" lang="en-US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6439139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781E789-6656-40D2-8C51-B17BD0A73EF5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0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>
              <a:defRPr/>
            </a:pPr>
            <a:r>
              <a:rPr lang="en-US" sz="5400" kern="0" dirty="0">
                <a:solidFill>
                  <a:srgbClr val="FFFFFF"/>
                </a:solidFill>
              </a:rPr>
              <a:t>Evangelization and Faith Formation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6908F6-5A11-4F21-8C10-C9372550DCBA}"/>
              </a:ext>
            </a:extLst>
          </p:cNvPr>
          <p:cNvSpPr txBox="1"/>
          <p:nvPr/>
        </p:nvSpPr>
        <p:spPr>
          <a:xfrm>
            <a:off x="868393" y="1996006"/>
            <a:ext cx="10455214" cy="3919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4000" b="1" i="0" u="none" strike="noStrike" kern="0" cap="small" spc="0" normalizeH="0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lvl="0" algn="l">
              <a:defRPr/>
            </a:pPr>
            <a:r>
              <a:rPr lang="en-US" sz="3600" i="1" cap="none" dirty="0"/>
              <a:t>“Today is a providential opportunity for each of us to decide what is our next step in achieving an ordered life in Christ. This is not a time for half-measures. There are no part time disciples.... It is all or nothing.”</a:t>
            </a:r>
          </a:p>
          <a:p>
            <a:pPr lvl="0" algn="l"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uLnTx/>
              <a:uFillTx/>
            </a:endParaRPr>
          </a:p>
          <a:p>
            <a:pPr lvl="0" algn="r">
              <a:defRPr/>
            </a:pPr>
            <a:r>
              <a:rPr kumimoji="0" lang="en-US" sz="36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</a:rPr>
              <a:t>– Supreme Knight Carl A. Anderson</a:t>
            </a:r>
          </a:p>
        </p:txBody>
      </p:sp>
    </p:spTree>
    <p:extLst>
      <p:ext uri="{BB962C8B-B14F-4D97-AF65-F5344CB8AC3E}">
        <p14:creationId xmlns:p14="http://schemas.microsoft.com/office/powerpoint/2010/main" val="3950676721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1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Evangelization and Faith 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1092948" y="2632848"/>
            <a:ext cx="1043809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Crisis – A failure to evangelize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Our Response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Formation – strengthening our Catholic life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Evangelization – presenting the Faith in a </a:t>
            </a:r>
            <a:r>
              <a:rPr 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convincing way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through our words and actions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E62DA1-8E52-4897-BC47-3385871C7B0F}"/>
              </a:ext>
            </a:extLst>
          </p:cNvPr>
          <p:cNvSpPr txBox="1"/>
          <p:nvPr/>
        </p:nvSpPr>
        <p:spPr>
          <a:xfrm>
            <a:off x="2765929" y="1683492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Our Vision</a:t>
            </a:r>
          </a:p>
        </p:txBody>
      </p:sp>
    </p:spTree>
    <p:extLst>
      <p:ext uri="{BB962C8B-B14F-4D97-AF65-F5344CB8AC3E}">
        <p14:creationId xmlns:p14="http://schemas.microsoft.com/office/powerpoint/2010/main" val="370960918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1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Evangelization and Faith 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1031383" y="4208445"/>
            <a:ext cx="104380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Building the Domestic Church – the family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The link between faith and families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46D5D6-9E0C-469A-A633-132DCE2A21BF}"/>
              </a:ext>
            </a:extLst>
          </p:cNvPr>
          <p:cNvSpPr/>
          <p:nvPr/>
        </p:nvSpPr>
        <p:spPr>
          <a:xfrm>
            <a:off x="1130394" y="1652349"/>
            <a:ext cx="1018465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600" b="1" i="1" dirty="0">
                <a:latin typeface="Arial Narrow" panose="020B0606020202030204" pitchFamily="34" charset="0"/>
              </a:rPr>
              <a:t>“In a divided world, where many find it difficult to truly encounter God, Knights of Columbus families live their faith, fulfill their mission, and evangelize the world.” </a:t>
            </a:r>
          </a:p>
          <a:p>
            <a:pPr lvl="0" algn="r">
              <a:defRPr/>
            </a:pPr>
            <a:r>
              <a:rPr lang="en-US" sz="3600" b="1" i="1" kern="0" dirty="0">
                <a:solidFill>
                  <a:srgbClr val="FFFFFF"/>
                </a:solidFill>
                <a:latin typeface="Arial Narrow" panose="020B0606020202030204" pitchFamily="34" charset="0"/>
              </a:rPr>
              <a:t>– </a:t>
            </a:r>
            <a:r>
              <a:rPr lang="en-US" sz="3600" i="1" dirty="0">
                <a:latin typeface="Arial Narrow" panose="020B0606020202030204" pitchFamily="34" charset="0"/>
              </a:rPr>
              <a:t>Exemplification of Charity, Unity and Fraternity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53868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1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Evangelization and Faith Formation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876953" y="1955887"/>
            <a:ext cx="10438094" cy="3521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Content – Catholic Information Service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Our team</a:t>
            </a:r>
          </a:p>
        </p:txBody>
      </p:sp>
    </p:spTree>
    <p:extLst>
      <p:ext uri="{BB962C8B-B14F-4D97-AF65-F5344CB8AC3E}">
        <p14:creationId xmlns:p14="http://schemas.microsoft.com/office/powerpoint/2010/main" val="212104901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87EA1B9-6B9C-4167-9395-D1A7EB9080A3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4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We Are Knights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8EB991-06D5-4C6E-A768-51238A5A6723}"/>
              </a:ext>
            </a:extLst>
          </p:cNvPr>
          <p:cNvSpPr txBox="1"/>
          <p:nvPr/>
        </p:nvSpPr>
        <p:spPr>
          <a:xfrm>
            <a:off x="1112480" y="2006084"/>
            <a:ext cx="10438094" cy="310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Our witness to the broader Church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“Really, the Knights do </a:t>
            </a:r>
            <a:r>
              <a:rPr lang="en-US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all that?!”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 beacon of light</a:t>
            </a:r>
          </a:p>
        </p:txBody>
      </p:sp>
    </p:spTree>
    <p:extLst>
      <p:ext uri="{BB962C8B-B14F-4D97-AF65-F5344CB8AC3E}">
        <p14:creationId xmlns:p14="http://schemas.microsoft.com/office/powerpoint/2010/main" val="2121644403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87EA1B9-6B9C-4167-9395-D1A7EB9080A3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4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0" dirty="0">
                <a:solidFill>
                  <a:srgbClr val="FFFFFF"/>
                </a:solidFill>
              </a:rPr>
              <a:t>Our Programs – Our Witness</a:t>
            </a:r>
            <a:endParaRPr kumimoji="0" lang="en-US" sz="6000" b="1" i="0" u="none" strike="noStrike" kern="0" cap="small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A7AFD1-2AE0-4B9F-B535-42BBF4760244}"/>
              </a:ext>
            </a:extLst>
          </p:cNvPr>
          <p:cNvSpPr/>
          <p:nvPr/>
        </p:nvSpPr>
        <p:spPr>
          <a:xfrm>
            <a:off x="1177636" y="1820251"/>
            <a:ext cx="9836728" cy="3521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“Come and See”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A witness to two loves: Love of God and Love of Neighbor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Importance of our programs</a:t>
            </a:r>
          </a:p>
        </p:txBody>
      </p:sp>
    </p:spTree>
    <p:extLst>
      <p:ext uri="{BB962C8B-B14F-4D97-AF65-F5344CB8AC3E}">
        <p14:creationId xmlns:p14="http://schemas.microsoft.com/office/powerpoint/2010/main" val="78624426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16E9C22-E2D7-4AEF-A140-0F2C2F7894F6}"/>
              </a:ext>
            </a:extLst>
          </p:cNvPr>
          <p:cNvSpPr txBox="1">
            <a:spLocks/>
          </p:cNvSpPr>
          <p:nvPr/>
        </p:nvSpPr>
        <p:spPr bwMode="auto">
          <a:xfrm>
            <a:off x="354767" y="245802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876953" y="1712573"/>
            <a:ext cx="1043809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Year three for Faith in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Faith in Action adoption and council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Tools to succeed: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Prayer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Leadership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Planning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Reporting</a:t>
            </a:r>
          </a:p>
        </p:txBody>
      </p:sp>
    </p:spTree>
    <p:extLst>
      <p:ext uri="{BB962C8B-B14F-4D97-AF65-F5344CB8AC3E}">
        <p14:creationId xmlns:p14="http://schemas.microsoft.com/office/powerpoint/2010/main" val="784936051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6F3286-EC60-4986-B879-F0EDC3DB6462}"/>
              </a:ext>
            </a:extLst>
          </p:cNvPr>
          <p:cNvSpPr txBox="1"/>
          <p:nvPr/>
        </p:nvSpPr>
        <p:spPr>
          <a:xfrm>
            <a:off x="2696657" y="1648417"/>
            <a:ext cx="622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Leadership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541129-37F0-480D-889A-2CB692FF6927}"/>
              </a:ext>
            </a:extLst>
          </p:cNvPr>
          <p:cNvSpPr txBox="1"/>
          <p:nvPr/>
        </p:nvSpPr>
        <p:spPr>
          <a:xfrm>
            <a:off x="845851" y="2479414"/>
            <a:ext cx="1051883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Choose the right person for the job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Provide role clarity – encourage delegation</a:t>
            </a:r>
          </a:p>
          <a:p>
            <a:pPr lvl="2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 Director Role Description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Support</a:t>
            </a:r>
          </a:p>
          <a:p>
            <a:pPr lvl="2"/>
            <a:r>
              <a:rPr lang="en-US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Program Team Communication Channels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4E305AA-F083-43D3-B693-B5AAA6013AB0}"/>
              </a:ext>
            </a:extLst>
          </p:cNvPr>
          <p:cNvSpPr txBox="1">
            <a:spLocks/>
          </p:cNvSpPr>
          <p:nvPr/>
        </p:nvSpPr>
        <p:spPr bwMode="auto">
          <a:xfrm>
            <a:off x="354767" y="199147"/>
            <a:ext cx="11637364" cy="1310284"/>
          </a:xfrm>
          <a:prstGeom prst="rect">
            <a:avLst/>
          </a:prstGeom>
          <a:noFill/>
          <a:ln w="2857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00" b="1" i="0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Trump Mediaev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0" cap="small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Faith in Action Programs</a:t>
            </a:r>
          </a:p>
        </p:txBody>
      </p:sp>
    </p:spTree>
    <p:extLst>
      <p:ext uri="{BB962C8B-B14F-4D97-AF65-F5344CB8AC3E}">
        <p14:creationId xmlns:p14="http://schemas.microsoft.com/office/powerpoint/2010/main" val="282030719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fC PowerPoint Template" id="{B7CF0A3B-53EA-4277-B0FD-8E8B9374E503}" vid="{F6B566F2-A65E-4473-82AD-81A9195BE6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1182</TotalTime>
  <Words>588</Words>
  <Application>Microsoft Macintosh PowerPoint</Application>
  <PresentationFormat>Widescreen</PresentationFormat>
  <Paragraphs>111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Garamond</vt:lpstr>
      <vt:lpstr>Trump Mediaeval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O'Connor, Damien</dc:creator>
  <cp:lastModifiedBy>Ryder, Emma</cp:lastModifiedBy>
  <cp:revision>154</cp:revision>
  <dcterms:created xsi:type="dcterms:W3CDTF">2020-05-13T18:41:11Z</dcterms:created>
  <dcterms:modified xsi:type="dcterms:W3CDTF">2020-06-15T15:47:52Z</dcterms:modified>
</cp:coreProperties>
</file>