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8" r:id="rId2"/>
    <p:sldId id="411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B6BE8E8-9888-4D0B-B3AC-B4FB527E309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F61E60-DD32-4E4B-917F-3DE594816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CA486CF9-7688-4BC8-928A-BF2093FD289E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39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C2FA-D882-46D4-A096-F393FFFA2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10C74-9505-4CC4-BC50-9CA0E383A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672CE-CC7B-45AB-8B76-E774EDA2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5A85-1576-4DE8-BB2C-FE51F494AAAE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054A8-DDE3-4EAF-8015-0F6082CB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DABD-A26E-48C3-99C1-0B9D43B6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6758-69B1-4D54-B37F-33AF9C72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279C4-8577-4F99-9435-357F7A5BC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6AAD-4B80-4733-A43F-D04BCAD0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3983-C2E2-40EB-A717-2F87FA7FBA91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B875-5244-4F6A-9104-1AC228B4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E5A1F-DD41-43B6-84D2-6266E6DD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E1BA7-A832-4957-BA86-78E44F294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ECAD6-C1B2-4D99-AFB2-363B39EE2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8D30-04F5-4750-9CC5-9CC2DEB5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EE70-5146-42AB-89DF-E88527E93985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C691-D705-46AC-8818-D99C95E6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1FC8-35DB-47E7-BB3A-7854A0B8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1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0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40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998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Garamond" panose="02020404030301010803" pitchFamily="18" charset="0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04801" y="5923198"/>
            <a:ext cx="11625497" cy="822960"/>
            <a:chOff x="304800" y="5923198"/>
            <a:chExt cx="11625497" cy="82296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2620" y="5923198"/>
              <a:ext cx="822960" cy="8229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304800" y="6341602"/>
              <a:ext cx="5212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6718217" y="6326649"/>
              <a:ext cx="5212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86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306E-32EA-4BE0-AF7C-8276276F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7583D-7ACC-4A35-B29D-3D6D14A3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E5AA-B0E3-4ED7-81A3-C43A61F5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B4AD-BB84-4182-89F2-F8899A17A3F0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A1BA-CBA4-4651-B0F3-43D9CE9E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A730-6632-479D-BD72-1AFD5CF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DCA8-8CEF-4339-BD7E-71519D79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F5BC7-B7C9-471B-81BA-F5A9EE76A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A95D-FFDD-455F-A926-AED8D235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4E88-A4AB-475F-A061-7599B24502C6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DA663-2046-4EAD-B57E-1F8A172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D938E-A09D-479A-B334-6170B612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5689-869D-4817-A44A-B3A8B637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8967-BF26-46BE-8DDC-BBFFA8684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08446-E038-471A-BEFB-DD72CB52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008D0-5C57-4C60-9848-0556D218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C79F-6812-48A9-B1F3-B58D22033B08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C5CE1-960D-46F2-AD32-1C40D842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1211D-1E79-4583-B1AB-7B3061A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8733-0DA3-47CA-97C2-7B0074D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4A3C5-06AA-4D8C-A17F-E39E4FC11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C4B60-6C2A-49AA-A250-739BF462E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8EE97-8B9B-4358-BE83-13CFB17FF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96C16-EB16-4A4B-B3DF-DF727323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F660C-0BBB-4195-B213-9CF2C239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015E-7E01-4B0E-B8B7-D3A9F94F8F4A}" type="datetime1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864A6-36EB-4C78-A432-B1985B8D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522ED-CABC-469F-88C0-6CAD5592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9419-41A3-4278-B6CB-D1E9C500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AC201-9F88-4E02-A421-2586ADFA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B2F7-3472-44E0-BE96-2BBDCDC77E8B}" type="datetime1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25679-A3D2-4E21-824B-86274110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BD0A-BA1F-4137-A6C2-DDCF247E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BCCA0-02AA-4765-B470-F1BB4767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ED24-352A-4ED6-8D48-C4A90B90B7FE}" type="datetime1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49695-6493-47B5-8CBE-70CACF07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F102F-2C2F-4AB2-A47E-E2F8FC66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A799-17BD-429D-AD1E-AD348A0E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D276-6183-44D7-BEF4-C645D626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48B42-140E-4C72-AD8D-2BF874579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D68A-C73E-488D-96F4-55E59E52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E15B-ABAD-4E2D-9166-61684C2551C8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7994-E2DB-4FB8-BA07-E9B10883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9BF10-FA94-4B09-BD6E-3887FF14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694F-5926-45F7-B3A4-AA5F8A9F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FFE39-8DC2-4AED-9779-3A049A856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58167-F62D-4702-85D5-E2EEC1F4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B2F6A-426D-4588-ABDE-1FCF79BA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4934-DAF4-479A-815F-1A881C6035E6}" type="datetime1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5E07F-F33B-444D-A2E0-8758CDBF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6C44A-8A9F-4F71-BE9E-05EA7E03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17AB5-CC5F-4E3A-86CD-61FDA0D9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AD04-6457-4A96-8BB3-9CAF46C0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9AA1-FF88-405B-8994-F4204FEDE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AEB3-0B10-4DCF-83D5-D3337BA3F557}" type="datetime1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4ABC-D0C2-4DF5-BF66-52ACA2907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DFAB6-D804-4E7E-9DD1-587FC0DE8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D26B-29C8-491F-A26F-495CA5F0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632182-AC45-4CB6-8AEE-8D64E8C127E7}"/>
              </a:ext>
            </a:extLst>
          </p:cNvPr>
          <p:cNvSpPr txBox="1">
            <a:spLocks/>
          </p:cNvSpPr>
          <p:nvPr/>
        </p:nvSpPr>
        <p:spPr bwMode="auto">
          <a:xfrm>
            <a:off x="1524000" y="668868"/>
            <a:ext cx="9144000" cy="207829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>
                <a:solidFill>
                  <a:srgbClr val="FFFFFF"/>
                </a:solidFill>
              </a:rPr>
              <a:t>Insurance Promotion</a:t>
            </a:r>
            <a:r>
              <a:rPr kumimoji="0" lang="en-US" sz="60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670909-49B1-4D08-BC56-1EDCC0A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89" y="3429000"/>
            <a:ext cx="5494421" cy="10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Robert S. Marlowe, Jr., CLU, FICF, LUTCF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Sr. Vice-President Agencies and Marketing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June 2020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749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400" dirty="0">
                <a:solidFill>
                  <a:schemeClr val="tx1"/>
                </a:solidFill>
              </a:rPr>
              <a:t>Successful Council/Field Agent Tips</a:t>
            </a:r>
            <a:endParaRPr kumimoji="0" lang="en-US" sz="54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5" y="1735555"/>
            <a:ext cx="5837980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Invite agents to sit at the front.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Include him in all council communications and social media.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Make sure he’s aware of all membership activity, gains </a:t>
            </a:r>
            <a:r>
              <a:rPr lang="en-US" sz="2800" i="1" cap="none" dirty="0"/>
              <a:t>and </a:t>
            </a:r>
            <a:r>
              <a:rPr lang="en-US" sz="2800" cap="none" dirty="0"/>
              <a:t>losses.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Promote fraternal benefits nights.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28" y="1892160"/>
            <a:ext cx="4748603" cy="41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38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800" dirty="0">
                <a:solidFill>
                  <a:schemeClr val="tx1"/>
                </a:solidFill>
              </a:rPr>
              <a:t>Fraternal Benefits Nights</a:t>
            </a:r>
            <a:endParaRPr kumimoji="0" lang="en-US" sz="58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FBNs are </a:t>
            </a:r>
            <a:r>
              <a:rPr lang="en-US" sz="2800" i="1" u="sng" cap="none" dirty="0"/>
              <a:t>great</a:t>
            </a:r>
            <a:r>
              <a:rPr lang="en-US" sz="2800" cap="none" dirty="0"/>
              <a:t> council activities that bring members and families together.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They also help tell the K of C story to the broader parish community.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Agents can present on: K of C offerings, long term care, retirement planning, estate planning, charitable giving, special needs planning, social security choice options, and legacy planning.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Agents can also invite guest hosts, such as a: long term care facility representative, attorney, funeral director, Social Security representative, or CPA.</a:t>
            </a:r>
          </a:p>
        </p:txBody>
      </p:sp>
    </p:spTree>
    <p:extLst>
      <p:ext uri="{BB962C8B-B14F-4D97-AF65-F5344CB8AC3E}">
        <p14:creationId xmlns:p14="http://schemas.microsoft.com/office/powerpoint/2010/main" val="36796438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You’re the Leader, We’re Your Team</a:t>
            </a:r>
            <a:endParaRPr kumimoji="0" lang="en-US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You need to communicate your vision.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You need a strong leadership team.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You need to keep volunteers motivated.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Let us be partners! Our Field Agents have your best interests at heart.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 want you to be successful! We share your membership goals!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Your general agents have a team of men ready to help. </a:t>
            </a:r>
          </a:p>
          <a:p>
            <a:pPr algn="l">
              <a:spcBef>
                <a:spcPts val="1800"/>
              </a:spcBef>
            </a:pP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7933808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400" dirty="0">
                <a:solidFill>
                  <a:schemeClr val="tx1"/>
                </a:solidFill>
              </a:rPr>
              <a:t>Online Membership: A Critical Tool</a:t>
            </a:r>
            <a:endParaRPr kumimoji="0" lang="en-US" sz="54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3" y="1735555"/>
            <a:ext cx="11670397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It’s an easier way to introduce men to the Knights.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It’s the answer to the man who says “I’m too busy, but I love what the Knights stands for.”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It’s a feeder system for our councils. </a:t>
            </a:r>
          </a:p>
          <a:p>
            <a:pPr algn="l">
              <a:spcBef>
                <a:spcPts val="1800"/>
              </a:spcBef>
            </a:pP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349976701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400" dirty="0">
                <a:solidFill>
                  <a:schemeClr val="tx1"/>
                </a:solidFill>
              </a:rPr>
              <a:t>Responding to the Health Crisis</a:t>
            </a:r>
            <a:endParaRPr kumimoji="0" lang="en-US" sz="54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We’ve gone virtual too.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Agent are leveraging Skype for Business, and it’s proving to be a great solution that members are enjoying.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Our sales have only seen a slight impact </a:t>
            </a:r>
            <a:r>
              <a:rPr lang="mr-IN" sz="2600" cap="none" dirty="0"/>
              <a:t>–</a:t>
            </a:r>
            <a:r>
              <a:rPr lang="en-US" sz="2600" cap="none" dirty="0"/>
              <a:t> which is a testament to our members, our business model and our agents.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Out of crisis will come change. This will change our model for the better. </a:t>
            </a:r>
          </a:p>
          <a:p>
            <a:pPr algn="l">
              <a:spcBef>
                <a:spcPts val="1800"/>
              </a:spcBef>
            </a:pP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13112743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400" noProof="0" dirty="0">
                <a:solidFill>
                  <a:schemeClr val="tx1"/>
                </a:solidFill>
              </a:rPr>
              <a:t>The Strength of Our Foundation</a:t>
            </a:r>
            <a:endParaRPr kumimoji="0" lang="en-US" sz="54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Fortune 800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Tied for most financially strong life insurer in North America</a:t>
            </a:r>
            <a:r>
              <a:rPr lang="mr-IN" sz="2600" cap="none" dirty="0"/>
              <a:t>…</a:t>
            </a:r>
            <a:endParaRPr lang="en-US" sz="2600" cap="none" dirty="0"/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mr-IN" sz="2600" cap="none" dirty="0"/>
              <a:t>…</a:t>
            </a:r>
            <a:r>
              <a:rPr lang="en-US" sz="2600" cap="none" dirty="0"/>
              <a:t>all thanks to our members and our model.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 treat every single interaction with a brother Knight and his family with care, respect and professionalism.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 see their situation through </a:t>
            </a:r>
            <a:r>
              <a:rPr lang="en-US" sz="2600" i="1" u="sng" cap="none" dirty="0"/>
              <a:t>their</a:t>
            </a:r>
            <a:r>
              <a:rPr lang="en-US" sz="2600" cap="none" dirty="0"/>
              <a:t> eyes, only making recommendations that we would want if that were our situation. </a:t>
            </a:r>
          </a:p>
          <a:p>
            <a:pPr algn="l">
              <a:spcBef>
                <a:spcPts val="1800"/>
              </a:spcBef>
            </a:pP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131127438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800" noProof="0" dirty="0">
                <a:solidFill>
                  <a:schemeClr val="tx1"/>
                </a:solidFill>
              </a:rPr>
              <a:t>Together As One</a:t>
            </a:r>
            <a:endParaRPr kumimoji="0" lang="en-US" sz="58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Call your agents.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Engage with them.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Communications is key to keeping people together.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 value your feedback and look forward to a successful partnership with you.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Thank you for the leadership role you have undertaken!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We appreciate your commitment to the Order, and our mission to recruit men so they may grown in their faith and service to our Church and their communities. </a:t>
            </a:r>
          </a:p>
          <a:p>
            <a:pPr algn="l">
              <a:spcBef>
                <a:spcPts val="1800"/>
              </a:spcBef>
            </a:pP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7418048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6000" dirty="0">
                <a:solidFill>
                  <a:schemeClr val="tx1"/>
                </a:solidFill>
              </a:rPr>
              <a:t>Fr. McGivney’s Vision</a:t>
            </a:r>
            <a:endParaRPr kumimoji="0" lang="en-US" sz="60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6572307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cap="none" dirty="0"/>
              <a:t>Bring Catholic men together to strengthen their faith, and help them become better Catholics, better men, better husbands and better fathers.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Protect these Catholic families from the financial perils of death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and disability so the family unit can stay in place.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94" y="1866240"/>
            <a:ext cx="3914211" cy="41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980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6000" dirty="0">
                <a:solidFill>
                  <a:schemeClr val="tx1"/>
                </a:solidFill>
              </a:rPr>
              <a:t>Fraternal-Insurance Partnership</a:t>
            </a:r>
            <a:endParaRPr kumimoji="0" lang="en-US" sz="60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6857399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3000"/>
              </a:spcBef>
              <a:buFont typeface="Arial"/>
              <a:buChar char="•"/>
            </a:pPr>
            <a:r>
              <a:rPr lang="en-US" sz="3200" cap="none" dirty="0"/>
              <a:t>Our goals are in alignment...</a:t>
            </a:r>
          </a:p>
          <a:p>
            <a:pPr marL="457200" indent="-457200" algn="l">
              <a:spcBef>
                <a:spcPts val="3000"/>
              </a:spcBef>
              <a:buFont typeface="Arial"/>
              <a:buChar char="•"/>
            </a:pPr>
            <a:r>
              <a:rPr lang="mr-IN" sz="3200" cap="none" dirty="0"/>
              <a:t>…</a:t>
            </a:r>
            <a:r>
              <a:rPr lang="en-US" sz="3200" cap="none" dirty="0"/>
              <a:t>but we do have different roles.</a:t>
            </a:r>
          </a:p>
          <a:p>
            <a:pPr marL="457200" indent="-457200" algn="l">
              <a:spcBef>
                <a:spcPts val="3000"/>
              </a:spcBef>
              <a:buFont typeface="Arial"/>
              <a:buChar char="•"/>
            </a:pPr>
            <a:r>
              <a:rPr lang="en-US" sz="3200" cap="none" dirty="0"/>
              <a:t>Recruiting is a shared responsibility.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68" y="1730370"/>
            <a:ext cx="4016754" cy="4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23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A Great Time to Be a K of C Leader</a:t>
            </a:r>
            <a:endParaRPr kumimoji="0" lang="en-US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This health crisis has left people searching for meaning in their lives and answers to today’s problems.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They’re feeling that loss of community, and </a:t>
            </a:r>
            <a:r>
              <a:rPr lang="mr-IN" sz="3000" cap="none" dirty="0"/>
              <a:t>–</a:t>
            </a:r>
            <a:r>
              <a:rPr lang="en-US" sz="3000" cap="none" dirty="0"/>
              <a:t> in some cases </a:t>
            </a:r>
            <a:r>
              <a:rPr lang="mr-IN" sz="3000" cap="none" dirty="0"/>
              <a:t>–</a:t>
            </a:r>
            <a:r>
              <a:rPr lang="en-US" sz="3000" cap="none" dirty="0"/>
              <a:t> the absence of faith.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Our Order offers men a community and an example of how to live their faith.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We have a rare opportunity </a:t>
            </a:r>
            <a:r>
              <a:rPr lang="en-US" sz="3000" i="1" u="sng" cap="none" dirty="0"/>
              <a:t>right now</a:t>
            </a:r>
            <a:r>
              <a:rPr lang="en-US" sz="3000" cap="none" dirty="0"/>
              <a:t> to reach out to all Catholic men to share the gift of membership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535338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The Membership-Insurance Connection</a:t>
            </a:r>
            <a:endParaRPr kumimoji="0" lang="en-US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Knights provide and protect. When a man joins, he embraces that responsibility in a new way.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Our insurance offerings provide an avenue for that too.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3000" cap="none" dirty="0"/>
              <a:t>A new member who participates in our insurance program is a more well-rounded member, who sees this connection and understand the full scope of our mission.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199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The Membership-Insurance Connection</a:t>
            </a:r>
            <a:endParaRPr kumimoji="0" lang="en-US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A member who buys K of C insurance does so for more than just buying a financial product</a:t>
            </a:r>
            <a:r>
              <a:rPr lang="mr-IN" sz="2800" cap="none" dirty="0"/>
              <a:t>…</a:t>
            </a:r>
            <a:endParaRPr lang="en-US" sz="2800" cap="none" dirty="0"/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mr-IN" sz="2800" cap="none" dirty="0"/>
              <a:t>…</a:t>
            </a:r>
            <a:r>
              <a:rPr lang="en-US" sz="2800" cap="none" dirty="0"/>
              <a:t>his purchase makes a statement and makes a difference. He’s putting his money where his mouth is.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He knows that our insurance program is the engine that drives our Order’s charitable programs.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He buys because he’s pro-life, he’s pro-family, he understand that his premium dollars are going to an organization that shares his Catholic values.</a:t>
            </a:r>
          </a:p>
        </p:txBody>
      </p:sp>
    </p:spTree>
    <p:extLst>
      <p:ext uri="{BB962C8B-B14F-4D97-AF65-F5344CB8AC3E}">
        <p14:creationId xmlns:p14="http://schemas.microsoft.com/office/powerpoint/2010/main" val="41350009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6000" dirty="0">
                <a:solidFill>
                  <a:schemeClr val="tx1"/>
                </a:solidFill>
              </a:rPr>
              <a:t>How Can We Help?</a:t>
            </a:r>
            <a:endParaRPr kumimoji="0" lang="en-US" sz="60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5" y="1735555"/>
            <a:ext cx="5146848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Recruiting drives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New Council Development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Retention of delinquent members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Council connectivity with your membership base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600" cap="none" dirty="0"/>
              <a:t>Our agents are sales professionals </a:t>
            </a:r>
            <a:r>
              <a:rPr lang="mr-IN" sz="2600" cap="none" dirty="0"/>
              <a:t>–</a:t>
            </a:r>
            <a:r>
              <a:rPr lang="en-US" sz="2600" cap="none" dirty="0"/>
              <a:t> perfect for membership recruiting!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58" y="2151360"/>
            <a:ext cx="6283661" cy="34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81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6000" dirty="0">
                <a:solidFill>
                  <a:schemeClr val="tx1"/>
                </a:solidFill>
              </a:rPr>
              <a:t>How Can We Help?</a:t>
            </a:r>
            <a:endParaRPr kumimoji="0" lang="en-US" sz="60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536282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Your field agents know your members best.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They may have better contact info.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They may know situations of need or distress.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They know prospective members.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Let’s collaborate!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endParaRPr lang="en-US" sz="2800" cap="none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262" y="1745280"/>
            <a:ext cx="6040368" cy="43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133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E9C22-E2D7-4AEF-A140-0F2C2F7894F6}"/>
              </a:ext>
            </a:extLst>
          </p:cNvPr>
          <p:cNvSpPr txBox="1">
            <a:spLocks/>
          </p:cNvSpPr>
          <p:nvPr/>
        </p:nvSpPr>
        <p:spPr bwMode="auto">
          <a:xfrm>
            <a:off x="354767" y="245800"/>
            <a:ext cx="11637364" cy="13102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i="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lvl="0">
              <a:defRPr/>
            </a:pPr>
            <a:r>
              <a:rPr lang="en-US" sz="5800" dirty="0">
                <a:solidFill>
                  <a:schemeClr val="tx1"/>
                </a:solidFill>
              </a:rPr>
              <a:t>How Can You Help Us?</a:t>
            </a:r>
            <a:endParaRPr kumimoji="0" lang="en-US" sz="5800" b="1" i="0" u="none" strike="noStrike" kern="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1036-9678-4B08-9966-01EB01B44B40}"/>
              </a:ext>
            </a:extLst>
          </p:cNvPr>
          <p:cNvSpPr txBox="1"/>
          <p:nvPr/>
        </p:nvSpPr>
        <p:spPr>
          <a:xfrm>
            <a:off x="321734" y="1735555"/>
            <a:ext cx="11574375" cy="4539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Invite your General Agent(s) to all of your state meetings.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Invite him to sit in the front of the room with the other dignitaries.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Give him a chance to speak at each meeting. 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Don’t worry about trying to sell insurance. That’s our job. Just highlight the trust and respect you have for your General Agent and his Field Agents.</a:t>
            </a:r>
          </a:p>
          <a:p>
            <a:pPr marL="457200" indent="-457200" algn="l">
              <a:spcBef>
                <a:spcPts val="1800"/>
              </a:spcBef>
              <a:buFont typeface="Arial"/>
              <a:buChar char="•"/>
            </a:pPr>
            <a:r>
              <a:rPr lang="en-US" sz="2800" cap="none" dirty="0"/>
              <a:t>Get creative! Can agents be ushers? Can they be part of convention registration? Include them in social functions. Ask them to host a hospitality room.  </a:t>
            </a:r>
          </a:p>
        </p:txBody>
      </p:sp>
    </p:spTree>
    <p:extLst>
      <p:ext uri="{BB962C8B-B14F-4D97-AF65-F5344CB8AC3E}">
        <p14:creationId xmlns:p14="http://schemas.microsoft.com/office/powerpoint/2010/main" val="31707012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fC PowerPoint Template" id="{B7CF0A3B-53EA-4277-B0FD-8E8B9374E503}" vid="{F6B566F2-A65E-4473-82AD-81A9195BE6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970</Words>
  <Application>Microsoft Office PowerPoint</Application>
  <PresentationFormat>Widescreen</PresentationFormat>
  <Paragraphs>98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Garamond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Perretta, Thomas J</dc:creator>
  <cp:lastModifiedBy>Ryder, Emma</cp:lastModifiedBy>
  <cp:revision>40</cp:revision>
  <cp:lastPrinted>2020-05-13T21:21:16Z</cp:lastPrinted>
  <dcterms:created xsi:type="dcterms:W3CDTF">2020-05-12T13:34:51Z</dcterms:created>
  <dcterms:modified xsi:type="dcterms:W3CDTF">2020-06-11T16:17:56Z</dcterms:modified>
</cp:coreProperties>
</file>