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sldIdLst>
    <p:sldId id="338" r:id="rId5"/>
    <p:sldId id="462" r:id="rId6"/>
    <p:sldId id="411" r:id="rId7"/>
    <p:sldId id="461" r:id="rId8"/>
    <p:sldId id="457" r:id="rId9"/>
    <p:sldId id="458" r:id="rId10"/>
    <p:sldId id="467" r:id="rId11"/>
    <p:sldId id="460" r:id="rId12"/>
    <p:sldId id="463" r:id="rId13"/>
    <p:sldId id="445" r:id="rId14"/>
    <p:sldId id="465" r:id="rId15"/>
    <p:sldId id="446" r:id="rId16"/>
    <p:sldId id="447" r:id="rId17"/>
    <p:sldId id="448" r:id="rId18"/>
    <p:sldId id="449" r:id="rId19"/>
    <p:sldId id="450" r:id="rId20"/>
    <p:sldId id="453" r:id="rId21"/>
    <p:sldId id="454" r:id="rId22"/>
    <p:sldId id="464" r:id="rId23"/>
    <p:sldId id="451" r:id="rId24"/>
    <p:sldId id="466" r:id="rId25"/>
    <p:sldId id="444" r:id="rId26"/>
    <p:sldId id="45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0000"/>
    <a:srgbClr val="5C8E3A"/>
    <a:srgbClr val="6C93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98" autoAdjust="0"/>
    <p:restoredTop sz="94660"/>
  </p:normalViewPr>
  <p:slideViewPr>
    <p:cSldViewPr snapToGrid="0">
      <p:cViewPr varScale="1">
        <p:scale>
          <a:sx n="68" d="100"/>
          <a:sy n="68" d="100"/>
        </p:scale>
        <p:origin x="5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BE8E8-9888-4D0B-B3AC-B4FB527E309F}" type="datetimeFigureOut">
              <a:rPr lang="en-US" smtClean="0"/>
              <a:t>10/29/2025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F61E60-DD32-4E4B-917F-3DE594816B60}" type="slidenum">
              <a:rPr lang="en-US" smtClean="0"/>
              <a:t>‹#›</a:t>
            </a:fld>
            <a:endParaRPr lang="en-US" dirty="0"/>
          </a:p>
        </p:txBody>
      </p:sp>
    </p:spTree>
    <p:extLst>
      <p:ext uri="{BB962C8B-B14F-4D97-AF65-F5344CB8AC3E}">
        <p14:creationId xmlns:p14="http://schemas.microsoft.com/office/powerpoint/2010/main" val="1437304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38394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71584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312168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08492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48472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5843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15598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995618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45117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07430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24939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848391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86CF9-7688-4BC8-928A-BF2093FD289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56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1C2FA-D882-46D4-A096-F393FFFA2A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910C74-9505-4CC4-BC50-9CA0E383A0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2672CE-CC7B-45AB-8B76-E774EDA202D7}"/>
              </a:ext>
            </a:extLst>
          </p:cNvPr>
          <p:cNvSpPr>
            <a:spLocks noGrp="1"/>
          </p:cNvSpPr>
          <p:nvPr>
            <p:ph type="dt" sz="half" idx="10"/>
          </p:nvPr>
        </p:nvSpPr>
        <p:spPr/>
        <p:txBody>
          <a:bodyPr/>
          <a:lstStyle/>
          <a:p>
            <a:fld id="{20F45A85-1576-4DE8-BB2C-FE51F494AAAE}" type="datetime1">
              <a:rPr lang="en-US" smtClean="0"/>
              <a:t>10/29/2025</a:t>
            </a:fld>
            <a:endParaRPr lang="en-US" dirty="0"/>
          </a:p>
        </p:txBody>
      </p:sp>
      <p:sp>
        <p:nvSpPr>
          <p:cNvPr id="5" name="Footer Placeholder 4">
            <a:extLst>
              <a:ext uri="{FF2B5EF4-FFF2-40B4-BE49-F238E27FC236}">
                <a16:creationId xmlns:a16="http://schemas.microsoft.com/office/drawing/2014/main" id="{EFD054A8-DDE3-4EAF-8015-0F6082CB35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67DABD-A26E-48C3-99C1-0B9D43B6AC95}"/>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424108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56758-69B1-4D54-B37F-33AF9C72B01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7279C4-8577-4F99-9435-357F7A5BCD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446AAD-4B80-4733-A43F-D04BCAD0CADA}"/>
              </a:ext>
            </a:extLst>
          </p:cNvPr>
          <p:cNvSpPr>
            <a:spLocks noGrp="1"/>
          </p:cNvSpPr>
          <p:nvPr>
            <p:ph type="dt" sz="half" idx="10"/>
          </p:nvPr>
        </p:nvSpPr>
        <p:spPr/>
        <p:txBody>
          <a:bodyPr/>
          <a:lstStyle/>
          <a:p>
            <a:fld id="{9E473983-C2E2-40EB-A717-2F87FA7FBA91}" type="datetime1">
              <a:rPr lang="en-US" smtClean="0"/>
              <a:t>10/29/2025</a:t>
            </a:fld>
            <a:endParaRPr lang="en-US" dirty="0"/>
          </a:p>
        </p:txBody>
      </p:sp>
      <p:sp>
        <p:nvSpPr>
          <p:cNvPr id="5" name="Footer Placeholder 4">
            <a:extLst>
              <a:ext uri="{FF2B5EF4-FFF2-40B4-BE49-F238E27FC236}">
                <a16:creationId xmlns:a16="http://schemas.microsoft.com/office/drawing/2014/main" id="{004BB875-5244-4F6A-9104-1AC228B4A56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9CE5A1F-DD41-43B6-84D2-6266E6DD3663}"/>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651952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4E1BA7-A832-4957-BA86-78E44F294A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8ECAD6-C1B2-4D99-AFB2-363B39EE2B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8E8D30-04F5-4750-9CC5-9CC2DEB55844}"/>
              </a:ext>
            </a:extLst>
          </p:cNvPr>
          <p:cNvSpPr>
            <a:spLocks noGrp="1"/>
          </p:cNvSpPr>
          <p:nvPr>
            <p:ph type="dt" sz="half" idx="10"/>
          </p:nvPr>
        </p:nvSpPr>
        <p:spPr/>
        <p:txBody>
          <a:bodyPr/>
          <a:lstStyle/>
          <a:p>
            <a:fld id="{10B2EE70-5146-42AB-89DF-E88527E93985}" type="datetime1">
              <a:rPr lang="en-US" smtClean="0"/>
              <a:t>10/29/2025</a:t>
            </a:fld>
            <a:endParaRPr lang="en-US" dirty="0"/>
          </a:p>
        </p:txBody>
      </p:sp>
      <p:sp>
        <p:nvSpPr>
          <p:cNvPr id="5" name="Footer Placeholder 4">
            <a:extLst>
              <a:ext uri="{FF2B5EF4-FFF2-40B4-BE49-F238E27FC236}">
                <a16:creationId xmlns:a16="http://schemas.microsoft.com/office/drawing/2014/main" id="{F73DC691-D705-46AC-8818-D99C95E60FF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721FC8-35DB-47E7-BB3A-7854A0B8DFD3}"/>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3736517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00_TITLE OR TRANSITION">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219940" y="2240230"/>
            <a:ext cx="9107555" cy="2308324"/>
          </a:xfrm>
          <a:prstGeom prst="rect">
            <a:avLst/>
          </a:prstGeom>
          <a:noFill/>
        </p:spPr>
        <p:txBody>
          <a:bodyPr anchor="b"/>
          <a:lstStyle>
            <a:lvl1pPr algn="ctr" defTabSz="914126" rtl="0" eaLnBrk="1" latinLnBrk="0" hangingPunct="1">
              <a:lnSpc>
                <a:spcPct val="90000"/>
              </a:lnSpc>
              <a:spcBef>
                <a:spcPct val="0"/>
              </a:spcBef>
              <a:buNone/>
              <a:defRPr lang="en-US" sz="7998" b="1" i="0" kern="1200" spc="-300" dirty="0">
                <a:gradFill>
                  <a:gsLst>
                    <a:gs pos="0">
                      <a:schemeClr val="accent1">
                        <a:lumMod val="5000"/>
                        <a:lumOff val="95000"/>
                      </a:schemeClr>
                    </a:gs>
                    <a:gs pos="100000">
                      <a:schemeClr val="tx1"/>
                    </a:gs>
                  </a:gsLst>
                  <a:lin ang="5400000" scaled="1"/>
                </a:gradFill>
                <a:latin typeface="Garamond" panose="02020404030301010803" pitchFamily="18" charset="0"/>
                <a:ea typeface="+mn-ea"/>
                <a:cs typeface="Segoe UI Semilight" panose="020B0402040204020203" pitchFamily="34" charset="0"/>
              </a:defRPr>
            </a:lvl1pPr>
          </a:lstStyle>
          <a:p>
            <a:r>
              <a:rPr lang="en-US" dirty="0"/>
              <a:t>CLICK TO EDIT TITLE</a:t>
            </a:r>
          </a:p>
        </p:txBody>
      </p:sp>
      <p:grpSp>
        <p:nvGrpSpPr>
          <p:cNvPr id="3" name="Group 2"/>
          <p:cNvGrpSpPr/>
          <p:nvPr userDrawn="1"/>
        </p:nvGrpSpPr>
        <p:grpSpPr>
          <a:xfrm>
            <a:off x="304801" y="5923198"/>
            <a:ext cx="11625497" cy="822960"/>
            <a:chOff x="304800" y="5923198"/>
            <a:chExt cx="11625497" cy="822960"/>
          </a:xfrm>
        </p:grpSpPr>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722620" y="5923198"/>
              <a:ext cx="822960" cy="822960"/>
            </a:xfrm>
            <a:prstGeom prst="rect">
              <a:avLst/>
            </a:prstGeom>
          </p:spPr>
        </p:pic>
        <p:cxnSp>
          <p:nvCxnSpPr>
            <p:cNvPr id="5" name="Straight Connector 4"/>
            <p:cNvCxnSpPr/>
            <p:nvPr userDrawn="1"/>
          </p:nvCxnSpPr>
          <p:spPr>
            <a:xfrm>
              <a:off x="304800" y="6341602"/>
              <a:ext cx="5212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6718217" y="6326649"/>
              <a:ext cx="5212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12862620"/>
      </p:ext>
    </p:extLst>
  </p:cSld>
  <p:clrMapOvr>
    <a:overrideClrMapping bg1="dk1" tx1="lt1" bg2="dk2" tx2="lt2" accent1="accent1" accent2="accent2" accent3="accent3" accent4="accent4" accent5="accent5" accent6="accent6" hlink="hlink" folHlink="folHlink"/>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306E-32EA-4BE0-AF7C-8276276F0E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D7583D-7ACC-4A35-B29D-3D6D14A337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92E5AA-B0E3-4ED7-81A3-C43A61F5B283}"/>
              </a:ext>
            </a:extLst>
          </p:cNvPr>
          <p:cNvSpPr>
            <a:spLocks noGrp="1"/>
          </p:cNvSpPr>
          <p:nvPr>
            <p:ph type="dt" sz="half" idx="10"/>
          </p:nvPr>
        </p:nvSpPr>
        <p:spPr/>
        <p:txBody>
          <a:bodyPr/>
          <a:lstStyle/>
          <a:p>
            <a:fld id="{5036B4AD-BB84-4182-89F2-F8899A17A3F0}" type="datetime1">
              <a:rPr lang="en-US" smtClean="0"/>
              <a:t>10/29/2025</a:t>
            </a:fld>
            <a:endParaRPr lang="en-US" dirty="0"/>
          </a:p>
        </p:txBody>
      </p:sp>
      <p:sp>
        <p:nvSpPr>
          <p:cNvPr id="5" name="Footer Placeholder 4">
            <a:extLst>
              <a:ext uri="{FF2B5EF4-FFF2-40B4-BE49-F238E27FC236}">
                <a16:creationId xmlns:a16="http://schemas.microsoft.com/office/drawing/2014/main" id="{9C11A1BA-CBA4-4651-B0F3-43D9CE9E569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46A730-6632-479D-BD72-1AFD5CF05F79}"/>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3231998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7DCA8-8CEF-4339-BD7E-71519D79FD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6F5BC7-B7C9-471B-81BA-F5A9EE76A5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F1A95D-FFDD-455F-A926-AED8D2356139}"/>
              </a:ext>
            </a:extLst>
          </p:cNvPr>
          <p:cNvSpPr>
            <a:spLocks noGrp="1"/>
          </p:cNvSpPr>
          <p:nvPr>
            <p:ph type="dt" sz="half" idx="10"/>
          </p:nvPr>
        </p:nvSpPr>
        <p:spPr/>
        <p:txBody>
          <a:bodyPr/>
          <a:lstStyle/>
          <a:p>
            <a:fld id="{10474E88-A4AB-475F-A061-7599B24502C6}" type="datetime1">
              <a:rPr lang="en-US" smtClean="0"/>
              <a:t>10/29/2025</a:t>
            </a:fld>
            <a:endParaRPr lang="en-US" dirty="0"/>
          </a:p>
        </p:txBody>
      </p:sp>
      <p:sp>
        <p:nvSpPr>
          <p:cNvPr id="5" name="Footer Placeholder 4">
            <a:extLst>
              <a:ext uri="{FF2B5EF4-FFF2-40B4-BE49-F238E27FC236}">
                <a16:creationId xmlns:a16="http://schemas.microsoft.com/office/drawing/2014/main" id="{12BDA663-2046-4EAD-B57E-1F8A172DDD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E6D938E-A09D-479A-B334-6170B6129620}"/>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2194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C5689-869D-4817-A44A-B3A8B637BD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6C8967-BF26-46BE-8DDC-BBFFA86842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408446-E038-471A-BEFB-DD72CB5258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2008D0-5C57-4C60-9848-0556D2189365}"/>
              </a:ext>
            </a:extLst>
          </p:cNvPr>
          <p:cNvSpPr>
            <a:spLocks noGrp="1"/>
          </p:cNvSpPr>
          <p:nvPr>
            <p:ph type="dt" sz="half" idx="10"/>
          </p:nvPr>
        </p:nvSpPr>
        <p:spPr/>
        <p:txBody>
          <a:bodyPr/>
          <a:lstStyle/>
          <a:p>
            <a:fld id="{A1F7C79F-6812-48A9-B1F3-B58D22033B08}" type="datetime1">
              <a:rPr lang="en-US" smtClean="0"/>
              <a:t>10/29/2025</a:t>
            </a:fld>
            <a:endParaRPr lang="en-US" dirty="0"/>
          </a:p>
        </p:txBody>
      </p:sp>
      <p:sp>
        <p:nvSpPr>
          <p:cNvPr id="6" name="Footer Placeholder 5">
            <a:extLst>
              <a:ext uri="{FF2B5EF4-FFF2-40B4-BE49-F238E27FC236}">
                <a16:creationId xmlns:a16="http://schemas.microsoft.com/office/drawing/2014/main" id="{0F1C5CE1-960D-46F2-AD32-1C40D842AA1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D61211D-1E79-4583-B1AB-7B3061A472C0}"/>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372701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E8733-0DA3-47CA-97C2-7B0074DDEA6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84A3C5-06AA-4D8C-A17F-E39E4FC11F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0C4B60-6C2A-49AA-A250-739BF462EF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08EE97-8B9B-4358-BE83-13CFB17FFA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996C16-EB16-4A4B-B3DF-DF727323D4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90F660C-0BBB-4195-B213-9CF2C2391C40}"/>
              </a:ext>
            </a:extLst>
          </p:cNvPr>
          <p:cNvSpPr>
            <a:spLocks noGrp="1"/>
          </p:cNvSpPr>
          <p:nvPr>
            <p:ph type="dt" sz="half" idx="10"/>
          </p:nvPr>
        </p:nvSpPr>
        <p:spPr/>
        <p:txBody>
          <a:bodyPr/>
          <a:lstStyle/>
          <a:p>
            <a:fld id="{97C0015E-7E01-4B0E-B8B7-D3A9F94F8F4A}" type="datetime1">
              <a:rPr lang="en-US" smtClean="0"/>
              <a:t>10/29/2025</a:t>
            </a:fld>
            <a:endParaRPr lang="en-US" dirty="0"/>
          </a:p>
        </p:txBody>
      </p:sp>
      <p:sp>
        <p:nvSpPr>
          <p:cNvPr id="8" name="Footer Placeholder 7">
            <a:extLst>
              <a:ext uri="{FF2B5EF4-FFF2-40B4-BE49-F238E27FC236}">
                <a16:creationId xmlns:a16="http://schemas.microsoft.com/office/drawing/2014/main" id="{B9C864A6-36EB-4C78-A432-B1985B8D864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F6522ED-CABC-469F-88C0-6CAD55920823}"/>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2163087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A9419-41A3-4278-B6CB-D1E9C50064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8AC201-9F88-4E02-A421-2586ADFAC2FC}"/>
              </a:ext>
            </a:extLst>
          </p:cNvPr>
          <p:cNvSpPr>
            <a:spLocks noGrp="1"/>
          </p:cNvSpPr>
          <p:nvPr>
            <p:ph type="dt" sz="half" idx="10"/>
          </p:nvPr>
        </p:nvSpPr>
        <p:spPr/>
        <p:txBody>
          <a:bodyPr/>
          <a:lstStyle/>
          <a:p>
            <a:fld id="{81A6B2F7-3472-44E0-BE96-2BBDCDC77E8B}" type="datetime1">
              <a:rPr lang="en-US" smtClean="0"/>
              <a:t>10/29/2025</a:t>
            </a:fld>
            <a:endParaRPr lang="en-US" dirty="0"/>
          </a:p>
        </p:txBody>
      </p:sp>
      <p:sp>
        <p:nvSpPr>
          <p:cNvPr id="4" name="Footer Placeholder 3">
            <a:extLst>
              <a:ext uri="{FF2B5EF4-FFF2-40B4-BE49-F238E27FC236}">
                <a16:creationId xmlns:a16="http://schemas.microsoft.com/office/drawing/2014/main" id="{AD325679-A3D2-4E21-824B-86274110718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298BD0A-BA1F-4137-A6C2-DDCF247E441A}"/>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3765553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BBCCA0-02AA-4765-B470-F1BB4767A65F}"/>
              </a:ext>
            </a:extLst>
          </p:cNvPr>
          <p:cNvSpPr>
            <a:spLocks noGrp="1"/>
          </p:cNvSpPr>
          <p:nvPr>
            <p:ph type="dt" sz="half" idx="10"/>
          </p:nvPr>
        </p:nvSpPr>
        <p:spPr/>
        <p:txBody>
          <a:bodyPr/>
          <a:lstStyle/>
          <a:p>
            <a:fld id="{C802ED24-352A-4ED6-8D48-C4A90B90B7FE}" type="datetime1">
              <a:rPr lang="en-US" smtClean="0"/>
              <a:t>10/29/2025</a:t>
            </a:fld>
            <a:endParaRPr lang="en-US" dirty="0"/>
          </a:p>
        </p:txBody>
      </p:sp>
      <p:sp>
        <p:nvSpPr>
          <p:cNvPr id="3" name="Footer Placeholder 2">
            <a:extLst>
              <a:ext uri="{FF2B5EF4-FFF2-40B4-BE49-F238E27FC236}">
                <a16:creationId xmlns:a16="http://schemas.microsoft.com/office/drawing/2014/main" id="{B2C49695-6493-47B5-8CBE-70CACF07E8B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1F102F-2C2F-4AB2-A47E-E2F8FC66E6A4}"/>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981663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FA799-17BD-429D-AD1E-AD348A0E14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E1D276-6183-44D7-BEF4-C645D626BC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048B42-140E-4C72-AD8D-2BF8745798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B6D68A-C73E-488D-96F4-55E59E526DA3}"/>
              </a:ext>
            </a:extLst>
          </p:cNvPr>
          <p:cNvSpPr>
            <a:spLocks noGrp="1"/>
          </p:cNvSpPr>
          <p:nvPr>
            <p:ph type="dt" sz="half" idx="10"/>
          </p:nvPr>
        </p:nvSpPr>
        <p:spPr/>
        <p:txBody>
          <a:bodyPr/>
          <a:lstStyle/>
          <a:p>
            <a:fld id="{638BE15B-ABAD-4E2D-9166-61684C2551C8}" type="datetime1">
              <a:rPr lang="en-US" smtClean="0"/>
              <a:t>10/29/2025</a:t>
            </a:fld>
            <a:endParaRPr lang="en-US" dirty="0"/>
          </a:p>
        </p:txBody>
      </p:sp>
      <p:sp>
        <p:nvSpPr>
          <p:cNvPr id="6" name="Footer Placeholder 5">
            <a:extLst>
              <a:ext uri="{FF2B5EF4-FFF2-40B4-BE49-F238E27FC236}">
                <a16:creationId xmlns:a16="http://schemas.microsoft.com/office/drawing/2014/main" id="{E91A7994-E2DB-4FB8-BA07-E9B10883A1A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099BF10-FA94-4B09-BD6E-3887FF146C39}"/>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3558291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1694F-5926-45F7-B3A4-AA5F8A9F94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80FFE39-8DC2-4AED-9779-3A049A8568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3758167-F62D-4702-85D5-E2EEC1F4BC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EB2F6A-426D-4588-ABDE-1FCF79BAD42B}"/>
              </a:ext>
            </a:extLst>
          </p:cNvPr>
          <p:cNvSpPr>
            <a:spLocks noGrp="1"/>
          </p:cNvSpPr>
          <p:nvPr>
            <p:ph type="dt" sz="half" idx="10"/>
          </p:nvPr>
        </p:nvSpPr>
        <p:spPr/>
        <p:txBody>
          <a:bodyPr/>
          <a:lstStyle/>
          <a:p>
            <a:fld id="{1D634934-DAF4-479A-815F-1A881C6035E6}" type="datetime1">
              <a:rPr lang="en-US" smtClean="0"/>
              <a:t>10/29/2025</a:t>
            </a:fld>
            <a:endParaRPr lang="en-US" dirty="0"/>
          </a:p>
        </p:txBody>
      </p:sp>
      <p:sp>
        <p:nvSpPr>
          <p:cNvPr id="6" name="Footer Placeholder 5">
            <a:extLst>
              <a:ext uri="{FF2B5EF4-FFF2-40B4-BE49-F238E27FC236}">
                <a16:creationId xmlns:a16="http://schemas.microsoft.com/office/drawing/2014/main" id="{4075E07F-F33B-444D-A2E0-8758CDBF79D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FA6C44A-8A9F-4F71-BE9E-05EA7E03759B}"/>
              </a:ext>
            </a:extLst>
          </p:cNvPr>
          <p:cNvSpPr>
            <a:spLocks noGrp="1"/>
          </p:cNvSpPr>
          <p:nvPr>
            <p:ph type="sldNum" sz="quarter" idx="12"/>
          </p:nvPr>
        </p:nvSpPr>
        <p:spPr/>
        <p:txBody>
          <a:bodyPr/>
          <a:lstStyle/>
          <a:p>
            <a:fld id="{C6C4D26B-29C8-491F-A26F-495CA5F08FC7}" type="slidenum">
              <a:rPr lang="en-US" smtClean="0"/>
              <a:t>‹#›</a:t>
            </a:fld>
            <a:endParaRPr lang="en-US" dirty="0"/>
          </a:p>
        </p:txBody>
      </p:sp>
    </p:spTree>
    <p:extLst>
      <p:ext uri="{BB962C8B-B14F-4D97-AF65-F5344CB8AC3E}">
        <p14:creationId xmlns:p14="http://schemas.microsoft.com/office/powerpoint/2010/main" val="3881675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A17AB5-CC5F-4E3A-86CD-61FDA0D9D5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F0AD04-6457-4A96-8BB3-9CAF46C0D2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049AA1-FF88-405B-8994-F4204FEDE9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3AEB3-0B10-4DCF-83D5-D3337BA3F557}" type="datetime1">
              <a:rPr lang="en-US" smtClean="0"/>
              <a:t>10/29/2025</a:t>
            </a:fld>
            <a:endParaRPr lang="en-US" dirty="0"/>
          </a:p>
        </p:txBody>
      </p:sp>
      <p:sp>
        <p:nvSpPr>
          <p:cNvPr id="5" name="Footer Placeholder 4">
            <a:extLst>
              <a:ext uri="{FF2B5EF4-FFF2-40B4-BE49-F238E27FC236}">
                <a16:creationId xmlns:a16="http://schemas.microsoft.com/office/drawing/2014/main" id="{E33E4ABC-D0C2-4DF5-BF66-52ACA29075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7ADFAB6-D804-4E7E-9DD1-587FC0DE84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C4D26B-29C8-491F-A26F-495CA5F08FC7}" type="slidenum">
              <a:rPr lang="en-US" smtClean="0"/>
              <a:t>‹#›</a:t>
            </a:fld>
            <a:endParaRPr lang="en-US" dirty="0"/>
          </a:p>
        </p:txBody>
      </p:sp>
    </p:spTree>
    <p:extLst>
      <p:ext uri="{BB962C8B-B14F-4D97-AF65-F5344CB8AC3E}">
        <p14:creationId xmlns:p14="http://schemas.microsoft.com/office/powerpoint/2010/main" val="18678062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cid:image003.jpg@01D602AB.3451AF40"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cid:image004.jpg@01D602AB.3451AF40" TargetMode="Externa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mailto:tax.ein@kofc.org"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D632182-AC45-4CB6-8AEE-8D64E8C127E7}"/>
              </a:ext>
            </a:extLst>
          </p:cNvPr>
          <p:cNvSpPr txBox="1">
            <a:spLocks/>
          </p:cNvSpPr>
          <p:nvPr/>
        </p:nvSpPr>
        <p:spPr bwMode="auto">
          <a:xfrm>
            <a:off x="154745" y="437196"/>
            <a:ext cx="11887200" cy="195537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6000" kern="0" dirty="0">
                <a:solidFill>
                  <a:srgbClr val="FFFFFF"/>
                </a:solidFill>
              </a:rPr>
              <a:t>Office of the Supreme Advocate</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kern="0" dirty="0">
                <a:solidFill>
                  <a:srgbClr val="FFFFFF"/>
                </a:solidFill>
              </a:rPr>
              <a:t>Office of Youth Protection</a:t>
            </a:r>
          </a:p>
        </p:txBody>
      </p:sp>
      <p:sp>
        <p:nvSpPr>
          <p:cNvPr id="3" name="Rectangle 3">
            <a:extLst>
              <a:ext uri="{FF2B5EF4-FFF2-40B4-BE49-F238E27FC236}">
                <a16:creationId xmlns:a16="http://schemas.microsoft.com/office/drawing/2014/main" id="{D9670909-49B1-4D08-BC56-1EDCC0AABF9A}"/>
              </a:ext>
            </a:extLst>
          </p:cNvPr>
          <p:cNvSpPr txBox="1">
            <a:spLocks noChangeArrowheads="1"/>
          </p:cNvSpPr>
          <p:nvPr/>
        </p:nvSpPr>
        <p:spPr bwMode="auto">
          <a:xfrm>
            <a:off x="2556667" y="2853517"/>
            <a:ext cx="7078666" cy="195537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rPr>
              <a:t>John Marrella</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b="1" dirty="0">
                <a:solidFill>
                  <a:srgbClr val="FFFFFF"/>
                </a:solidFill>
                <a:effectLst>
                  <a:outerShdw blurRad="38100" dist="38100" dir="2700000" algn="tl">
                    <a:srgbClr val="000000">
                      <a:alpha val="43137"/>
                    </a:srgbClr>
                  </a:outerShdw>
                </a:effectLst>
                <a:latin typeface="Arial Narrow" panose="020B0606020202030204" pitchFamily="34" charset="0"/>
              </a:rPr>
              <a:t>Supreme Advocate/General Counsel</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rPr>
              <a:t>Knights of Columbus</a:t>
            </a:r>
            <a:endParaRPr kumimoji="0" lang="en-US" sz="36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ndParaRPr>
          </a:p>
        </p:txBody>
      </p:sp>
      <p:sp>
        <p:nvSpPr>
          <p:cNvPr id="5" name="Rectangle 3">
            <a:extLst>
              <a:ext uri="{FF2B5EF4-FFF2-40B4-BE49-F238E27FC236}">
                <a16:creationId xmlns:a16="http://schemas.microsoft.com/office/drawing/2014/main" id="{3DB86503-5F9A-4EEE-A722-137A9DEA6DF4}"/>
              </a:ext>
            </a:extLst>
          </p:cNvPr>
          <p:cNvSpPr txBox="1">
            <a:spLocks noChangeArrowheads="1"/>
          </p:cNvSpPr>
          <p:nvPr/>
        </p:nvSpPr>
        <p:spPr bwMode="auto">
          <a:xfrm>
            <a:off x="3457074" y="4808896"/>
            <a:ext cx="5277852" cy="5742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sz="3200" b="1" cap="none" baseline="0">
                <a:solidFill>
                  <a:schemeClr val="bg1"/>
                </a:solidFill>
                <a:latin typeface="Arial Narrow" panose="020B0606020202030204" pitchFamily="34" charset="0"/>
                <a:ea typeface="+mn-ea"/>
                <a:cs typeface="+mn-cs"/>
              </a:defRPr>
            </a:lvl1pPr>
            <a:lvl2pPr marL="742950" indent="-285750" algn="l" rtl="0" eaLnBrk="1" fontAlgn="base" hangingPunct="1">
              <a:spcBef>
                <a:spcPct val="20000"/>
              </a:spcBef>
              <a:spcAft>
                <a:spcPct val="0"/>
              </a:spcAft>
              <a:buChar char="–"/>
              <a:defRPr sz="2800" b="1" cap="none" baseline="0">
                <a:solidFill>
                  <a:schemeClr val="bg1"/>
                </a:solidFill>
                <a:latin typeface="Arial Narrow" panose="020B0606020202030204" pitchFamily="34" charset="0"/>
              </a:defRPr>
            </a:lvl2pPr>
            <a:lvl3pPr marL="1143000" indent="-228600" algn="l" rtl="0" eaLnBrk="1" fontAlgn="base" hangingPunct="1">
              <a:spcBef>
                <a:spcPct val="20000"/>
              </a:spcBef>
              <a:spcAft>
                <a:spcPct val="0"/>
              </a:spcAft>
              <a:buChar char="•"/>
              <a:defRPr sz="2400" b="1" cap="none" baseline="0">
                <a:solidFill>
                  <a:schemeClr val="bg1"/>
                </a:solidFill>
                <a:latin typeface="Arial Narrow" panose="020B0606020202030204" pitchFamily="34" charset="0"/>
              </a:defRPr>
            </a:lvl3pPr>
            <a:lvl4pPr marL="1600200" indent="-228600" algn="l" rtl="0" eaLnBrk="1" fontAlgn="base" hangingPunct="1">
              <a:spcBef>
                <a:spcPct val="20000"/>
              </a:spcBef>
              <a:spcAft>
                <a:spcPct val="0"/>
              </a:spcAft>
              <a:buChar char="–"/>
              <a:defRPr sz="2000" b="1" cap="none" baseline="0">
                <a:solidFill>
                  <a:schemeClr val="bg1"/>
                </a:solidFill>
                <a:latin typeface="Arial Narrow" panose="020B0606020202030204" pitchFamily="34" charset="0"/>
              </a:defRPr>
            </a:lvl4pPr>
            <a:lvl5pPr marL="2057400" indent="-228600" algn="l" rtl="0" eaLnBrk="1" fontAlgn="base" hangingPunct="1">
              <a:spcBef>
                <a:spcPct val="20000"/>
              </a:spcBef>
              <a:spcAft>
                <a:spcPct val="0"/>
              </a:spcAft>
              <a:buChar char="»"/>
              <a:defRPr sz="2000" b="1" cap="none" baseline="0">
                <a:solidFill>
                  <a:schemeClr val="bg1"/>
                </a:solidFill>
                <a:latin typeface="Arial Narrow" panose="020B0606020202030204" pitchFamily="34" charset="0"/>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28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n-ea"/>
                <a:cs typeface="+mn-cs"/>
              </a:rPr>
              <a:t>June 6, 2020</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28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n-ea"/>
                <a:cs typeface="+mn-cs"/>
              </a:rPr>
              <a:t>New Haven, CT</a:t>
            </a:r>
          </a:p>
        </p:txBody>
      </p:sp>
    </p:spTree>
    <p:extLst>
      <p:ext uri="{BB962C8B-B14F-4D97-AF65-F5344CB8AC3E}">
        <p14:creationId xmlns:p14="http://schemas.microsoft.com/office/powerpoint/2010/main" val="3578574965"/>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354767" y="232546"/>
            <a:ext cx="11637364" cy="1472753"/>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60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Office of Youth Protection</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2400" b="0" kern="0" cap="none" spc="400" dirty="0">
                <a:solidFill>
                  <a:srgbClr val="FFC000"/>
                </a:solidFill>
              </a:rPr>
              <a:t>kofc.org/safe</a:t>
            </a:r>
            <a:endParaRPr kumimoji="0" lang="en-US" sz="2400" b="0" i="0" u="none" strike="noStrike" kern="0" cap="none" spc="400" normalizeH="0" noProof="0" dirty="0">
              <a:ln>
                <a:noFill/>
              </a:ln>
              <a:solidFill>
                <a:srgbClr val="FFC000"/>
              </a:solidFill>
              <a:effectLst>
                <a:outerShdw blurRad="38100" dist="38100" dir="2700000" algn="tl">
                  <a:srgbClr val="000000">
                    <a:alpha val="43137"/>
                  </a:srgbClr>
                </a:outerShdw>
              </a:effectLst>
              <a:uLnTx/>
              <a:uFillTx/>
            </a:endParaRPr>
          </a:p>
        </p:txBody>
      </p:sp>
      <p:sp>
        <p:nvSpPr>
          <p:cNvPr id="9" name="TextBox 8">
            <a:extLst>
              <a:ext uri="{FF2B5EF4-FFF2-40B4-BE49-F238E27FC236}">
                <a16:creationId xmlns:a16="http://schemas.microsoft.com/office/drawing/2014/main" id="{96041036-9678-4B08-9966-01EB01B44B40}"/>
              </a:ext>
            </a:extLst>
          </p:cNvPr>
          <p:cNvSpPr txBox="1"/>
          <p:nvPr/>
        </p:nvSpPr>
        <p:spPr>
          <a:xfrm>
            <a:off x="6453809" y="1754105"/>
            <a:ext cx="5538322" cy="4581096"/>
          </a:xfrm>
          <a:prstGeom prst="rect">
            <a:avLst/>
          </a:prstGeom>
          <a:noFill/>
          <a:ln w="2857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4000" b="1" i="0" u="none" strike="noStrike" kern="0" cap="small" spc="0" normalizeH="0" baseline="0">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defRPr>
            </a:lvl1pPr>
            <a:lvl2pPr algn="ctr" fontAlgn="base">
              <a:spcBef>
                <a:spcPct val="0"/>
              </a:spcBef>
              <a:spcAft>
                <a:spcPct val="0"/>
              </a:spcAft>
              <a:defRPr sz="4400">
                <a:solidFill>
                  <a:schemeClr val="bg1"/>
                </a:solidFill>
                <a:latin typeface="Trump Mediaeval" charset="0"/>
              </a:defRPr>
            </a:lvl2pPr>
            <a:lvl3pPr algn="ctr" fontAlgn="base">
              <a:spcBef>
                <a:spcPct val="0"/>
              </a:spcBef>
              <a:spcAft>
                <a:spcPct val="0"/>
              </a:spcAft>
              <a:defRPr sz="4400">
                <a:solidFill>
                  <a:schemeClr val="bg1"/>
                </a:solidFill>
                <a:latin typeface="Trump Mediaeval" charset="0"/>
              </a:defRPr>
            </a:lvl3pPr>
            <a:lvl4pPr algn="ctr" fontAlgn="base">
              <a:spcBef>
                <a:spcPct val="0"/>
              </a:spcBef>
              <a:spcAft>
                <a:spcPct val="0"/>
              </a:spcAft>
              <a:defRPr sz="4400">
                <a:solidFill>
                  <a:schemeClr val="bg1"/>
                </a:solidFill>
                <a:latin typeface="Trump Mediaeval" charset="0"/>
              </a:defRPr>
            </a:lvl4pPr>
            <a:lvl5pPr algn="ctr" fontAlgn="base">
              <a:spcBef>
                <a:spcPct val="0"/>
              </a:spcBef>
              <a:spcAft>
                <a:spcPct val="0"/>
              </a:spcAft>
              <a:defRPr sz="4400">
                <a:solidFill>
                  <a:schemeClr val="bg1"/>
                </a:solidFill>
                <a:latin typeface="Trump Mediaeval" charset="0"/>
              </a:defRPr>
            </a:lvl5pPr>
            <a:lvl6pPr marL="457200" algn="ctr" fontAlgn="base">
              <a:spcBef>
                <a:spcPct val="0"/>
              </a:spcBef>
              <a:spcAft>
                <a:spcPct val="0"/>
              </a:spcAft>
              <a:defRPr sz="4400">
                <a:solidFill>
                  <a:schemeClr val="bg1"/>
                </a:solidFill>
                <a:latin typeface="Trump Mediaeval" charset="0"/>
              </a:defRPr>
            </a:lvl6pPr>
            <a:lvl7pPr marL="914400" algn="ctr" fontAlgn="base">
              <a:spcBef>
                <a:spcPct val="0"/>
              </a:spcBef>
              <a:spcAft>
                <a:spcPct val="0"/>
              </a:spcAft>
              <a:defRPr sz="4400">
                <a:solidFill>
                  <a:schemeClr val="bg1"/>
                </a:solidFill>
                <a:latin typeface="Trump Mediaeval" charset="0"/>
              </a:defRPr>
            </a:lvl7pPr>
            <a:lvl8pPr marL="1371600" algn="ctr" fontAlgn="base">
              <a:spcBef>
                <a:spcPct val="0"/>
              </a:spcBef>
              <a:spcAft>
                <a:spcPct val="0"/>
              </a:spcAft>
              <a:defRPr sz="4400">
                <a:solidFill>
                  <a:schemeClr val="bg1"/>
                </a:solidFill>
                <a:latin typeface="Trump Mediaeval" charset="0"/>
              </a:defRPr>
            </a:lvl8pPr>
            <a:lvl9pPr marL="1828800" algn="ctr" fontAlgn="base">
              <a:spcBef>
                <a:spcPct val="0"/>
              </a:spcBef>
              <a:spcAft>
                <a:spcPct val="0"/>
              </a:spcAft>
              <a:defRPr sz="4400">
                <a:solidFill>
                  <a:schemeClr val="bg1"/>
                </a:solidFill>
                <a:latin typeface="Trump Mediaeval" charset="0"/>
              </a:defRPr>
            </a:lvl9pPr>
          </a:lstStyle>
          <a:p>
            <a:pPr marL="457200" indent="-457200" algn="l">
              <a:buFont typeface="+mj-lt"/>
              <a:buAutoNum type="arabicPeriod"/>
            </a:pPr>
            <a:r>
              <a:rPr lang="en-US" sz="1800" cap="none" spc="50" dirty="0">
                <a:cs typeface="Arial" panose="020B0604020202020204" pitchFamily="34" charset="0"/>
              </a:rPr>
              <a:t>Assists key leaders in complying with the requirements of our safe environment </a:t>
            </a:r>
          </a:p>
          <a:p>
            <a:pPr marL="457200" indent="-457200" algn="l">
              <a:buFont typeface="+mj-lt"/>
              <a:buAutoNum type="arabicPeriod"/>
            </a:pPr>
            <a:endParaRPr lang="en-US" sz="600" cap="none" spc="50" dirty="0">
              <a:cs typeface="Arial" panose="020B0604020202020204" pitchFamily="34" charset="0"/>
            </a:endParaRPr>
          </a:p>
          <a:p>
            <a:pPr marL="457200" indent="-457200" algn="l">
              <a:buFont typeface="+mj-lt"/>
              <a:buAutoNum type="arabicPeriod"/>
            </a:pPr>
            <a:r>
              <a:rPr lang="en-US" sz="1800" cap="none" spc="50" dirty="0">
                <a:cs typeface="Arial" panose="020B0604020202020204" pitchFamily="34" charset="0"/>
              </a:rPr>
              <a:t>Addresses key safe environment challenges</a:t>
            </a:r>
          </a:p>
          <a:p>
            <a:pPr marL="457200" indent="-457200" algn="l">
              <a:buFont typeface="+mj-lt"/>
              <a:buAutoNum type="arabicPeriod"/>
            </a:pPr>
            <a:endParaRPr lang="en-US" sz="600" cap="none" spc="50" dirty="0">
              <a:cs typeface="Arial" panose="020B0604020202020204" pitchFamily="34" charset="0"/>
            </a:endParaRPr>
          </a:p>
          <a:p>
            <a:pPr marL="457200" indent="-457200" algn="l">
              <a:buFont typeface="+mj-lt"/>
              <a:buAutoNum type="arabicPeriod"/>
            </a:pPr>
            <a:r>
              <a:rPr lang="en-US" sz="1800" cap="none" spc="50" dirty="0">
                <a:cs typeface="Arial" panose="020B0604020202020204" pitchFamily="34" charset="0"/>
              </a:rPr>
              <a:t>safeguards children and other vulnerable persons</a:t>
            </a:r>
          </a:p>
          <a:p>
            <a:pPr marL="457200" indent="-457200" algn="l">
              <a:buFont typeface="+mj-lt"/>
              <a:buAutoNum type="arabicPeriod"/>
            </a:pPr>
            <a:endParaRPr lang="en-US" sz="600" cap="none" spc="50" dirty="0">
              <a:cs typeface="Arial" panose="020B0604020202020204" pitchFamily="34" charset="0"/>
            </a:endParaRPr>
          </a:p>
          <a:p>
            <a:pPr marL="457200" indent="-457200" algn="l">
              <a:buFont typeface="+mj-lt"/>
              <a:buAutoNum type="arabicPeriod"/>
            </a:pPr>
            <a:r>
              <a:rPr lang="en-US" sz="1800" cap="none" spc="50" dirty="0">
                <a:cs typeface="Arial" panose="020B0604020202020204" pitchFamily="34" charset="0"/>
              </a:rPr>
              <a:t>Assures members and their families that we maintain a safe environment for all we serve</a:t>
            </a:r>
          </a:p>
          <a:p>
            <a:pPr marL="457200" indent="-457200" algn="l">
              <a:buFont typeface="+mj-lt"/>
              <a:buAutoNum type="arabicPeriod"/>
            </a:pPr>
            <a:endParaRPr lang="en-US" sz="600" cap="none" spc="50" dirty="0">
              <a:cs typeface="Arial" panose="020B0604020202020204" pitchFamily="34" charset="0"/>
            </a:endParaRPr>
          </a:p>
          <a:p>
            <a:pPr marL="457200" indent="-457200" algn="l">
              <a:buFont typeface="+mj-lt"/>
              <a:buAutoNum type="arabicPeriod"/>
            </a:pPr>
            <a:r>
              <a:rPr lang="en-US" sz="1800" cap="none" spc="50" dirty="0">
                <a:cs typeface="Arial" panose="020B0604020202020204" pitchFamily="34" charset="0"/>
              </a:rPr>
              <a:t>Protects members from awkward situations, misunderstandings and appearances of impropriety</a:t>
            </a:r>
          </a:p>
          <a:p>
            <a:pPr marL="457200" indent="-457200" algn="l">
              <a:buFont typeface="+mj-lt"/>
              <a:buAutoNum type="arabicPeriod"/>
            </a:pPr>
            <a:endParaRPr lang="en-US" sz="600" cap="none" spc="50" dirty="0">
              <a:cs typeface="Arial" panose="020B0604020202020204" pitchFamily="34" charset="0"/>
            </a:endParaRPr>
          </a:p>
          <a:p>
            <a:pPr marL="457200" indent="-457200" algn="l">
              <a:buFont typeface="+mj-lt"/>
              <a:buAutoNum type="arabicPeriod"/>
            </a:pPr>
            <a:r>
              <a:rPr lang="en-US" sz="1800" cap="none" spc="50" dirty="0">
                <a:cs typeface="Arial" panose="020B0604020202020204" pitchFamily="34" charset="0"/>
              </a:rPr>
              <a:t>Builds trust with the dioceses and parishes</a:t>
            </a:r>
          </a:p>
          <a:p>
            <a:pPr marL="457200" indent="-457200" algn="l">
              <a:buFont typeface="+mj-lt"/>
              <a:buAutoNum type="arabicPeriod"/>
            </a:pPr>
            <a:endParaRPr lang="en-US" sz="600" cap="none" spc="50" dirty="0">
              <a:cs typeface="Arial" panose="020B0604020202020204" pitchFamily="34" charset="0"/>
            </a:endParaRPr>
          </a:p>
          <a:p>
            <a:pPr marL="457200" indent="-457200" algn="l">
              <a:buFont typeface="+mj-lt"/>
              <a:buAutoNum type="arabicPeriod"/>
            </a:pPr>
            <a:r>
              <a:rPr lang="en-US" sz="1800" cap="none" spc="50" dirty="0">
                <a:cs typeface="Arial" panose="020B0604020202020204" pitchFamily="34" charset="0"/>
              </a:rPr>
              <a:t>Protects the good narne of the Knights of Columbus </a:t>
            </a:r>
          </a:p>
          <a:p>
            <a:pPr marL="457200" indent="-457200" algn="l">
              <a:buFont typeface="+mj-lt"/>
              <a:buAutoNum type="arabicPeriod"/>
            </a:pPr>
            <a:endParaRPr lang="en-US" sz="600" cap="none" spc="50" dirty="0">
              <a:cs typeface="Arial" panose="020B0604020202020204" pitchFamily="34" charset="0"/>
            </a:endParaRPr>
          </a:p>
          <a:p>
            <a:pPr marL="457200" indent="-457200" algn="l">
              <a:buFont typeface="+mj-lt"/>
              <a:buAutoNum type="arabicPeriod"/>
            </a:pPr>
            <a:r>
              <a:rPr lang="en-US" sz="1800" cap="none" spc="50" dirty="0">
                <a:cs typeface="Arial" panose="020B0604020202020204" pitchFamily="34" charset="0"/>
              </a:rPr>
              <a:t>Assists in winding down Columbian Squires Program    </a:t>
            </a:r>
          </a:p>
        </p:txBody>
      </p:sp>
      <p:sp>
        <p:nvSpPr>
          <p:cNvPr id="2" name="TextBox 1">
            <a:extLst>
              <a:ext uri="{FF2B5EF4-FFF2-40B4-BE49-F238E27FC236}">
                <a16:creationId xmlns:a16="http://schemas.microsoft.com/office/drawing/2014/main" id="{8EEF0315-2D46-450A-B684-65964C875FCD}"/>
              </a:ext>
            </a:extLst>
          </p:cNvPr>
          <p:cNvSpPr txBox="1"/>
          <p:nvPr/>
        </p:nvSpPr>
        <p:spPr>
          <a:xfrm>
            <a:off x="354768" y="1718553"/>
            <a:ext cx="5953268" cy="4616648"/>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latin typeface="Arial Narrow" panose="020B0606020202030204" pitchFamily="34" charset="0"/>
              </a:rPr>
              <a:t>Office of Youth Protection</a:t>
            </a:r>
          </a:p>
          <a:p>
            <a:pPr marL="457200" indent="-457200">
              <a:buFont typeface="Arial" panose="020B0604020202020204" pitchFamily="34" charset="0"/>
              <a:buChar char="•"/>
            </a:pPr>
            <a:endParaRPr lang="en-US" sz="800" dirty="0">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marL="457200" indent="-457200">
              <a:buFont typeface="Arial" panose="020B0604020202020204" pitchFamily="34" charset="0"/>
              <a:buChar char="•"/>
            </a:pPr>
            <a:r>
              <a:rPr lang="en-US" sz="2400" dirty="0">
                <a:solidFill>
                  <a:srgbClr val="FFFFFF"/>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Leads our initiative to protect children and other vulnerable persons we serve</a:t>
            </a:r>
          </a:p>
          <a:p>
            <a:pPr marL="457200" indent="-457200">
              <a:buFont typeface="Arial" panose="020B0604020202020204" pitchFamily="34" charset="0"/>
              <a:buChar char="•"/>
            </a:pPr>
            <a:endParaRPr lang="en-US" sz="800" dirty="0">
              <a:solidFill>
                <a:srgbClr val="FFFFFF"/>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marL="457200" indent="-457200">
              <a:buFont typeface="Arial" panose="020B0604020202020204" pitchFamily="34" charset="0"/>
              <a:buChar char="•"/>
            </a:pPr>
            <a:r>
              <a:rPr lang="en-US" sz="2400" dirty="0">
                <a:solidFill>
                  <a:srgbClr val="FFFFFF"/>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Maintains vigilance for signs of abuse</a:t>
            </a:r>
          </a:p>
          <a:p>
            <a:pPr marL="457200" indent="-457200">
              <a:buFont typeface="Arial" panose="020B0604020202020204" pitchFamily="34" charset="0"/>
              <a:buChar char="•"/>
            </a:pPr>
            <a:endParaRPr lang="en-US" sz="1600" dirty="0">
              <a:solidFill>
                <a:srgbClr val="FFFFFF"/>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marL="342900" indent="-342900">
              <a:buFont typeface="Arial" panose="020B0604020202020204" pitchFamily="34" charset="0"/>
              <a:buChar char="•"/>
            </a:pPr>
            <a:r>
              <a:rPr lang="en-US" sz="2400" dirty="0">
                <a:solidFill>
                  <a:srgbClr val="FFFFFF"/>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Office of Youth Protection: </a:t>
            </a:r>
          </a:p>
          <a:p>
            <a:r>
              <a:rPr lang="en-US" sz="2400" dirty="0">
                <a:solidFill>
                  <a:srgbClr val="FFFFFF"/>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2400" b="1" dirty="0">
                <a:solidFill>
                  <a:srgbClr val="FFC0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203.752.4558 </a:t>
            </a:r>
            <a:r>
              <a:rPr lang="en-US" sz="2400" dirty="0">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or</a:t>
            </a:r>
            <a:r>
              <a:rPr lang="en-US" sz="2400" b="1" dirty="0">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2400" b="1" u="sng" dirty="0">
                <a:solidFill>
                  <a:srgbClr val="FFC0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oyp@kofc.org</a:t>
            </a:r>
          </a:p>
          <a:p>
            <a:pPr marL="457200" indent="-457200">
              <a:buFont typeface="Arial" panose="020B0604020202020204" pitchFamily="34" charset="0"/>
              <a:buChar char="•"/>
            </a:pPr>
            <a:endParaRPr lang="en-US" sz="1100" b="1" dirty="0">
              <a:solidFill>
                <a:srgbClr val="FFC0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marL="342900" indent="-342900">
              <a:buFont typeface="Arial" panose="020B0604020202020204" pitchFamily="34" charset="0"/>
              <a:buChar char="•"/>
            </a:pPr>
            <a:r>
              <a:rPr lang="en-US" sz="2400" dirty="0">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Member Helpline:</a:t>
            </a:r>
          </a:p>
          <a:p>
            <a:r>
              <a:rPr lang="en-US" sz="2400" dirty="0">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2400" b="1" dirty="0">
                <a:solidFill>
                  <a:srgbClr val="FFC0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203.800.4940</a:t>
            </a:r>
            <a:r>
              <a:rPr lang="en-US" sz="2400" dirty="0">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or </a:t>
            </a:r>
            <a:r>
              <a:rPr lang="en-US" sz="2200" b="1" u="sng" dirty="0">
                <a:solidFill>
                  <a:srgbClr val="FFC0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youthleader@kofc.org </a:t>
            </a:r>
          </a:p>
          <a:p>
            <a:pPr marL="342900" indent="-342900">
              <a:buFont typeface="Arial" panose="020B0604020202020204" pitchFamily="34" charset="0"/>
              <a:buChar char="•"/>
            </a:pPr>
            <a:endParaRPr lang="en-US" sz="1100" b="1" dirty="0">
              <a:solidFill>
                <a:srgbClr val="FFC0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a:p>
            <a:pPr marL="342900" indent="-342900">
              <a:buFont typeface="Arial" panose="020B0604020202020204" pitchFamily="34" charset="0"/>
              <a:buChar char="•"/>
            </a:pPr>
            <a:r>
              <a:rPr lang="en-US" sz="2800" dirty="0">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Suspect Abuse? </a:t>
            </a:r>
            <a:r>
              <a:rPr lang="en-US" sz="2600" b="1" dirty="0">
                <a:effectLst>
                  <a:outerShdw blurRad="38100" dist="38100" dir="2700000" algn="tl">
                    <a:srgbClr val="000000">
                      <a:alpha val="43137"/>
                    </a:srgbClr>
                  </a:outerShdw>
                </a:effectLst>
                <a:highlight>
                  <a:srgbClr val="AC0000"/>
                </a:highlight>
                <a:latin typeface="Arial Narrow" panose="020B0606020202030204" pitchFamily="34" charset="0"/>
                <a:cs typeface="Arial" panose="020B0604020202020204" pitchFamily="34" charset="0"/>
              </a:rPr>
              <a:t>1.844.563.2723</a:t>
            </a:r>
          </a:p>
          <a:p>
            <a:pPr marL="457200" indent="-457200">
              <a:buFont typeface="Arial" panose="020B0604020202020204" pitchFamily="34" charset="0"/>
              <a:buChar char="•"/>
            </a:pPr>
            <a:endParaRPr lang="en-US" sz="800" dirty="0">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874177994"/>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D632182-AC45-4CB6-8AEE-8D64E8C127E7}"/>
              </a:ext>
            </a:extLst>
          </p:cNvPr>
          <p:cNvSpPr txBox="1">
            <a:spLocks/>
          </p:cNvSpPr>
          <p:nvPr/>
        </p:nvSpPr>
        <p:spPr bwMode="auto">
          <a:xfrm>
            <a:off x="468923" y="1454629"/>
            <a:ext cx="11060468" cy="299728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defRPr/>
            </a:pPr>
            <a:r>
              <a:rPr kumimoji="0" lang="en-US" sz="54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Safe Environment Program</a:t>
            </a:r>
          </a:p>
        </p:txBody>
      </p:sp>
    </p:spTree>
    <p:extLst>
      <p:ext uri="{BB962C8B-B14F-4D97-AF65-F5344CB8AC3E}">
        <p14:creationId xmlns:p14="http://schemas.microsoft.com/office/powerpoint/2010/main" val="752889398"/>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354767" y="245800"/>
            <a:ext cx="11637364" cy="1310284"/>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60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Safe Environment Program</a:t>
            </a:r>
          </a:p>
        </p:txBody>
      </p:sp>
      <p:sp>
        <p:nvSpPr>
          <p:cNvPr id="3" name="Rectangle 2">
            <a:extLst>
              <a:ext uri="{FF2B5EF4-FFF2-40B4-BE49-F238E27FC236}">
                <a16:creationId xmlns:a16="http://schemas.microsoft.com/office/drawing/2014/main" id="{0EDA942E-C62C-4137-8F0A-F5557DC63477}"/>
              </a:ext>
            </a:extLst>
          </p:cNvPr>
          <p:cNvSpPr/>
          <p:nvPr/>
        </p:nvSpPr>
        <p:spPr>
          <a:xfrm>
            <a:off x="354768" y="1751618"/>
            <a:ext cx="11637364" cy="4031873"/>
          </a:xfrm>
          <a:prstGeom prst="rect">
            <a:avLst/>
          </a:prstGeom>
        </p:spPr>
        <p:txBody>
          <a:bodyPr wrap="square">
            <a:spAutoFit/>
          </a:bodyPr>
          <a:lstStyle/>
          <a:p>
            <a:pPr algn="ctr"/>
            <a:endParaRPr lang="en-US" sz="4400" dirty="0">
              <a:solidFill>
                <a:srgbClr val="FFC000"/>
              </a:solidFill>
              <a:effectLst>
                <a:outerShdw blurRad="38100" dist="38100" dir="2700000" algn="tl">
                  <a:srgbClr val="000000">
                    <a:alpha val="43137"/>
                  </a:srgbClr>
                </a:outerShdw>
              </a:effectLst>
              <a:latin typeface="Arial Narrow" panose="020B0606020202030204" pitchFamily="34" charset="0"/>
            </a:endParaRPr>
          </a:p>
          <a:p>
            <a:pPr algn="ctr"/>
            <a:r>
              <a:rPr lang="en-US" sz="6000" b="1" dirty="0">
                <a:solidFill>
                  <a:srgbClr val="FFC000"/>
                </a:solidFill>
                <a:effectLst>
                  <a:outerShdw blurRad="38100" dist="38100" dir="2700000" algn="tl">
                    <a:srgbClr val="000000">
                      <a:alpha val="43137"/>
                    </a:srgbClr>
                  </a:outerShdw>
                </a:effectLst>
                <a:latin typeface="Arial Narrow" panose="020B0606020202030204" pitchFamily="34" charset="0"/>
              </a:rPr>
              <a:t>Local Council’s Step by Step </a:t>
            </a:r>
            <a:br>
              <a:rPr lang="en-US" sz="6000" b="1" dirty="0">
                <a:solidFill>
                  <a:srgbClr val="FFC000"/>
                </a:solidFill>
                <a:effectLst>
                  <a:outerShdw blurRad="38100" dist="38100" dir="2700000" algn="tl">
                    <a:srgbClr val="000000">
                      <a:alpha val="43137"/>
                    </a:srgbClr>
                  </a:outerShdw>
                </a:effectLst>
                <a:latin typeface="Arial Narrow" panose="020B0606020202030204" pitchFamily="34" charset="0"/>
              </a:rPr>
            </a:br>
            <a:r>
              <a:rPr lang="en-US" sz="6000" b="1" dirty="0">
                <a:solidFill>
                  <a:srgbClr val="FFC000"/>
                </a:solidFill>
                <a:effectLst>
                  <a:outerShdw blurRad="38100" dist="38100" dir="2700000" algn="tl">
                    <a:srgbClr val="000000">
                      <a:alpha val="43137"/>
                    </a:srgbClr>
                  </a:outerShdw>
                </a:effectLst>
                <a:latin typeface="Arial Narrow" panose="020B0606020202030204" pitchFamily="34" charset="0"/>
              </a:rPr>
              <a:t>How-to-Guide</a:t>
            </a:r>
            <a:br>
              <a:rPr lang="en-US" sz="4400" dirty="0">
                <a:solidFill>
                  <a:srgbClr val="FFC000"/>
                </a:solidFill>
                <a:effectLst>
                  <a:outerShdw blurRad="38100" dist="38100" dir="2700000" algn="tl">
                    <a:srgbClr val="000000">
                      <a:alpha val="43137"/>
                    </a:srgbClr>
                  </a:outerShdw>
                </a:effectLst>
                <a:latin typeface="Arial Narrow" panose="020B0606020202030204" pitchFamily="34" charset="0"/>
              </a:rPr>
            </a:br>
            <a:endParaRPr lang="en-US" dirty="0">
              <a:solidFill>
                <a:srgbClr val="FFC000"/>
              </a:solidFill>
              <a:effectLst>
                <a:outerShdw blurRad="38100" dist="38100" dir="2700000" algn="tl">
                  <a:srgbClr val="000000">
                    <a:alpha val="43137"/>
                  </a:srgbClr>
                </a:outerShdw>
              </a:effectLst>
              <a:latin typeface="Arial Narrow" panose="020B0606020202030204" pitchFamily="34" charset="0"/>
            </a:endParaRPr>
          </a:p>
          <a:p>
            <a:pPr algn="ctr"/>
            <a:br>
              <a:rPr lang="en-US" sz="4400" dirty="0">
                <a:solidFill>
                  <a:srgbClr val="FFC000"/>
                </a:solidFill>
                <a:effectLst>
                  <a:outerShdw blurRad="38100" dist="38100" dir="2700000" algn="tl">
                    <a:srgbClr val="000000">
                      <a:alpha val="43137"/>
                    </a:srgbClr>
                  </a:outerShdw>
                </a:effectLst>
                <a:latin typeface="Arial Narrow" panose="020B0606020202030204" pitchFamily="34" charset="0"/>
              </a:rPr>
            </a:br>
            <a:r>
              <a:rPr lang="en-US" sz="3000" dirty="0">
                <a:ln>
                  <a:solidFill>
                    <a:srgbClr val="324554"/>
                  </a:solidFill>
                </a:ln>
                <a:effectLst>
                  <a:outerShdw blurRad="38100" dist="38100" dir="2700000" algn="tl">
                    <a:srgbClr val="000000">
                      <a:alpha val="43137"/>
                    </a:srgbClr>
                  </a:outerShdw>
                </a:effectLst>
                <a:latin typeface="Arial Narrow" panose="020B0606020202030204" pitchFamily="34" charset="0"/>
              </a:rPr>
              <a:t>Knights of Columbus  -  Fraternal Excellence  /  Office of Youth Protection</a:t>
            </a:r>
            <a:endParaRPr lang="en-US" sz="3000" dirty="0">
              <a:latin typeface="Arial Narrow" panose="020B0606020202030204" pitchFamily="34" charset="0"/>
            </a:endParaRPr>
          </a:p>
        </p:txBody>
      </p:sp>
    </p:spTree>
    <p:extLst>
      <p:ext uri="{BB962C8B-B14F-4D97-AF65-F5344CB8AC3E}">
        <p14:creationId xmlns:p14="http://schemas.microsoft.com/office/powerpoint/2010/main" val="2375080606"/>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354767" y="245800"/>
            <a:ext cx="11637364" cy="1310284"/>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defRPr/>
            </a:pPr>
            <a:r>
              <a:rPr lang="en-US" sz="5400" kern="0" dirty="0">
                <a:solidFill>
                  <a:srgbClr val="FFFFFF"/>
                </a:solidFill>
              </a:rPr>
              <a:t>Complete and Submit Forms 185 and 365 </a:t>
            </a:r>
            <a:endParaRPr kumimoji="0" lang="en-US" sz="54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
        <p:nvSpPr>
          <p:cNvPr id="3" name="Rectangle 2">
            <a:extLst>
              <a:ext uri="{FF2B5EF4-FFF2-40B4-BE49-F238E27FC236}">
                <a16:creationId xmlns:a16="http://schemas.microsoft.com/office/drawing/2014/main" id="{0EDA942E-C62C-4137-8F0A-F5557DC63477}"/>
              </a:ext>
            </a:extLst>
          </p:cNvPr>
          <p:cNvSpPr/>
          <p:nvPr/>
        </p:nvSpPr>
        <p:spPr>
          <a:xfrm>
            <a:off x="354767" y="1556084"/>
            <a:ext cx="11637364" cy="4489178"/>
          </a:xfrm>
          <a:prstGeom prst="rect">
            <a:avLst/>
          </a:prstGeom>
        </p:spPr>
        <p:txBody>
          <a:bodyPr wrap="square">
            <a:spAutoFit/>
          </a:bodyPr>
          <a:lstStyle/>
          <a:p>
            <a:pPr marL="573087" indent="0" algn="ctr">
              <a:buNone/>
            </a:pPr>
            <a:r>
              <a:rPr lang="en-US" sz="2400" b="1" spc="300" dirty="0">
                <a:solidFill>
                  <a:srgbClr val="FFC000"/>
                </a:solidFill>
                <a:effectLst>
                  <a:outerShdw blurRad="38100" dist="38100" dir="2700000" algn="tl">
                    <a:srgbClr val="000000">
                      <a:alpha val="43137"/>
                    </a:srgbClr>
                  </a:outerShdw>
                </a:effectLst>
                <a:latin typeface="Arial Narrow" panose="020B0606020202030204" pitchFamily="34" charset="0"/>
              </a:rPr>
              <a:t>BEST RESULTS: </a:t>
            </a:r>
            <a:r>
              <a:rPr lang="en-US" sz="2400" b="1" dirty="0">
                <a:solidFill>
                  <a:srgbClr val="FFC000"/>
                </a:solidFill>
                <a:effectLst>
                  <a:outerShdw blurRad="38100" dist="38100" dir="2700000" algn="tl">
                    <a:srgbClr val="000000">
                      <a:alpha val="43137"/>
                    </a:srgbClr>
                  </a:outerShdw>
                </a:effectLst>
                <a:latin typeface="Arial Narrow" panose="020B0606020202030204" pitchFamily="34" charset="0"/>
              </a:rPr>
              <a:t>Submit Completed Form 185 (Officers) and Form 365 (Directors) Online via Member Management </a:t>
            </a:r>
          </a:p>
          <a:p>
            <a:pPr marL="573087" indent="0" algn="ctr">
              <a:buNone/>
            </a:pPr>
            <a:endParaRPr lang="en-US" sz="800" b="1" dirty="0">
              <a:solidFill>
                <a:srgbClr val="FFC000"/>
              </a:solidFill>
              <a:effectLst>
                <a:outerShdw blurRad="38100" dist="38100" dir="2700000" algn="tl">
                  <a:srgbClr val="000000">
                    <a:alpha val="43137"/>
                  </a:srgbClr>
                </a:outerShdw>
              </a:effectLst>
              <a:latin typeface="Arial Narrow" panose="020B0606020202030204" pitchFamily="34" charset="0"/>
            </a:endParaRPr>
          </a:p>
          <a:p>
            <a:pPr lvl="0" algn="ctr"/>
            <a:r>
              <a:rPr lang="en-US" sz="2400" b="1" u="sng"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Safe Environment Program</a:t>
            </a:r>
          </a:p>
          <a:p>
            <a:pPr lvl="0" algn="ctr"/>
            <a:r>
              <a:rPr lang="en-US"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KEY LEADERS / REQUIRED ROLES</a:t>
            </a:r>
            <a:r>
              <a:rPr lang="en-US"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p>
          <a:p>
            <a:pPr lvl="0" algn="ctr"/>
            <a:endParaRPr lang="en-US" sz="800"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r>
              <a:rPr lang="en-US" b="1" u="sng"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Grand Knight</a:t>
            </a:r>
            <a:r>
              <a:rPr lang="en-US"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training</a:t>
            </a:r>
            <a:endParaRPr lang="en-US"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b="1"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b="1" u="sng"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Program Director</a:t>
            </a:r>
            <a:r>
              <a:rPr lang="en-US"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training</a:t>
            </a:r>
            <a:endParaRPr lang="en-US"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lvl="0" algn="just">
              <a:lnSpc>
                <a:spcPct val="107000"/>
              </a:lnSpc>
              <a:spcAft>
                <a:spcPts val="800"/>
              </a:spcAft>
            </a:pPr>
            <a:r>
              <a:rPr lang="en-US" b="1"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b="1" u="sng"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Family Director</a:t>
            </a:r>
            <a:r>
              <a:rPr lang="en-US"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training; background check</a:t>
            </a:r>
            <a:endParaRPr lang="en-US"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US" b="1"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b="1" u="sng"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Community Director</a:t>
            </a:r>
            <a:r>
              <a:rPr lang="en-US"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training; background check</a:t>
            </a:r>
          </a:p>
          <a:p>
            <a:pPr lvl="0">
              <a:lnSpc>
                <a:spcPct val="107000"/>
              </a:lnSpc>
              <a:spcAft>
                <a:spcPts val="800"/>
              </a:spcAft>
            </a:pPr>
            <a:endParaRPr lang="en-US" sz="500" b="1"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marL="915987" indent="-342900">
              <a:buFont typeface="Arial" panose="020B0604020202020204" pitchFamily="34" charset="0"/>
              <a:buChar char="•"/>
            </a:pPr>
            <a:r>
              <a:rPr lang="en-US" sz="2400" b="1" dirty="0">
                <a:solidFill>
                  <a:srgbClr val="FFC000"/>
                </a:solidFill>
                <a:effectLst>
                  <a:outerShdw blurRad="38100" dist="38100" dir="2700000" algn="tl">
                    <a:srgbClr val="000000">
                      <a:alpha val="43137"/>
                    </a:srgbClr>
                  </a:outerShdw>
                </a:effectLst>
                <a:latin typeface="Arial Narrow" panose="020B0606020202030204" pitchFamily="34" charset="0"/>
              </a:rPr>
              <a:t>Forms 185 and 365 Data </a:t>
            </a:r>
          </a:p>
          <a:p>
            <a:pPr marL="1371600" lvl="1" indent="-341313">
              <a:buFont typeface="Arial" panose="020B0604020202020204" pitchFamily="34" charset="0"/>
              <a:buChar char="•"/>
            </a:pPr>
            <a:r>
              <a:rPr lang="en-US" sz="2000" b="1" dirty="0">
                <a:effectLst>
                  <a:outerShdw blurRad="38100" dist="38100" dir="2700000" algn="tl">
                    <a:srgbClr val="000000">
                      <a:alpha val="43137"/>
                    </a:srgbClr>
                  </a:outerShdw>
                </a:effectLst>
                <a:latin typeface="Arial Narrow" panose="020B0606020202030204" pitchFamily="34" charset="0"/>
              </a:rPr>
              <a:t>Uploaded to Ingenium via Member Management 	</a:t>
            </a:r>
          </a:p>
          <a:p>
            <a:pPr marL="1371600" lvl="1" indent="-341313">
              <a:buFont typeface="Arial" panose="020B0604020202020204" pitchFamily="34" charset="0"/>
              <a:buChar char="•"/>
            </a:pPr>
            <a:r>
              <a:rPr lang="en-US" sz="2000" b="1" dirty="0">
                <a:effectLst>
                  <a:outerShdw blurRad="38100" dist="38100" dir="2700000" algn="tl">
                    <a:srgbClr val="000000">
                      <a:alpha val="43137"/>
                    </a:srgbClr>
                  </a:outerShdw>
                </a:effectLst>
                <a:latin typeface="Arial Narrow" panose="020B0606020202030204" pitchFamily="34" charset="0"/>
              </a:rPr>
              <a:t>Transmitted from Ingenium to Praesidium on Thursdays</a:t>
            </a:r>
          </a:p>
        </p:txBody>
      </p:sp>
      <p:pic>
        <p:nvPicPr>
          <p:cNvPr id="1028" name="Picture 4" descr="Check Box Icons - Download Free Vector Icons | Noun Project">
            <a:extLst>
              <a:ext uri="{FF2B5EF4-FFF2-40B4-BE49-F238E27FC236}">
                <a16:creationId xmlns:a16="http://schemas.microsoft.com/office/drawing/2014/main" id="{340E7995-B022-4FA3-B341-3F15CAF6EC5D}"/>
              </a:ext>
            </a:extLst>
          </p:cNvPr>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1702777" y="3181349"/>
            <a:ext cx="354623" cy="3546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heck Box Icons - Download Free Vector Icons | Noun Project">
            <a:extLst>
              <a:ext uri="{FF2B5EF4-FFF2-40B4-BE49-F238E27FC236}">
                <a16:creationId xmlns:a16="http://schemas.microsoft.com/office/drawing/2014/main" id="{ED8B6701-9AC8-4D2F-B55B-9CB304752115}"/>
              </a:ext>
            </a:extLst>
          </p:cNvPr>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1702777" y="3623361"/>
            <a:ext cx="354623" cy="35462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heck Box Icons - Download Free Vector Icons | Noun Project">
            <a:extLst>
              <a:ext uri="{FF2B5EF4-FFF2-40B4-BE49-F238E27FC236}">
                <a16:creationId xmlns:a16="http://schemas.microsoft.com/office/drawing/2014/main" id="{F0A82422-028A-4F5A-9090-017AA4075E52}"/>
              </a:ext>
            </a:extLst>
          </p:cNvPr>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1702777" y="4014282"/>
            <a:ext cx="354623" cy="35462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Check Box Icons - Download Free Vector Icons | Noun Project">
            <a:extLst>
              <a:ext uri="{FF2B5EF4-FFF2-40B4-BE49-F238E27FC236}">
                <a16:creationId xmlns:a16="http://schemas.microsoft.com/office/drawing/2014/main" id="{17981D94-DB5B-4042-B4B0-AF93C4174D9E}"/>
              </a:ext>
            </a:extLst>
          </p:cNvPr>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1702776" y="4392608"/>
            <a:ext cx="354623" cy="35462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78318D8-C5E3-4978-8B87-03D22B5365D7}"/>
              </a:ext>
            </a:extLst>
          </p:cNvPr>
          <p:cNvSpPr txBox="1"/>
          <p:nvPr/>
        </p:nvSpPr>
        <p:spPr>
          <a:xfrm>
            <a:off x="8210550" y="3181349"/>
            <a:ext cx="3626683" cy="2862322"/>
          </a:xfrm>
          <a:prstGeom prst="rect">
            <a:avLst/>
          </a:prstGeom>
          <a:noFill/>
          <a:ln>
            <a:solidFill>
              <a:schemeClr val="tx1"/>
            </a:solidFill>
          </a:ln>
        </p:spPr>
        <p:txBody>
          <a:bodyPr wrap="square" rtlCol="0">
            <a:spAutoFit/>
          </a:bodyPr>
          <a:lstStyle/>
          <a:p>
            <a:r>
              <a:rPr lang="en-US" b="1" i="1" dirty="0">
                <a:solidFill>
                  <a:srgbClr val="FFC000"/>
                </a:solidFill>
                <a:effectLst>
                  <a:outerShdw blurRad="38100" dist="38100" dir="2700000" algn="tl">
                    <a:srgbClr val="000000">
                      <a:alpha val="43137"/>
                    </a:srgbClr>
                  </a:outerShdw>
                </a:effectLst>
                <a:latin typeface="Arial Narrow" panose="020B0606020202030204" pitchFamily="34" charset="0"/>
              </a:rPr>
              <a:t>Note: To attain Star Council –</a:t>
            </a:r>
          </a:p>
          <a:p>
            <a:pPr marL="285750" indent="-285750">
              <a:buFont typeface="Arial" panose="020B0604020202020204" pitchFamily="34" charset="0"/>
              <a:buChar char="•"/>
            </a:pPr>
            <a:r>
              <a:rPr lang="en-US" b="1" i="1" dirty="0">
                <a:effectLst>
                  <a:outerShdw blurRad="38100" dist="38100" dir="2700000" algn="tl">
                    <a:srgbClr val="000000">
                      <a:alpha val="43137"/>
                    </a:srgbClr>
                  </a:outerShdw>
                </a:effectLst>
                <a:latin typeface="Arial Narrow" panose="020B0606020202030204" pitchFamily="34" charset="0"/>
              </a:rPr>
              <a:t>All required roles must be filled by 6/15/2020 as the last date that Praesidium will be emailing members their requirements is Monday, 6/22/2020.  </a:t>
            </a:r>
          </a:p>
          <a:p>
            <a:endParaRPr lang="en-US" b="1" i="1" dirty="0">
              <a:effectLst>
                <a:outerShdw blurRad="38100" dist="38100" dir="2700000" algn="tl">
                  <a:srgbClr val="000000">
                    <a:alpha val="43137"/>
                  </a:srgbClr>
                </a:outerShdw>
              </a:effectLst>
              <a:latin typeface="Arial Narrow" panose="020B0606020202030204" pitchFamily="34" charset="0"/>
            </a:endParaRPr>
          </a:p>
          <a:p>
            <a:pPr marL="285750" indent="-285750">
              <a:buFont typeface="Arial" panose="020B0604020202020204" pitchFamily="34" charset="0"/>
              <a:buChar char="•"/>
            </a:pPr>
            <a:r>
              <a:rPr lang="en-US" b="1" i="1" dirty="0">
                <a:effectLst>
                  <a:outerShdw blurRad="38100" dist="38100" dir="2700000" algn="tl">
                    <a:srgbClr val="000000">
                      <a:alpha val="43137"/>
                    </a:srgbClr>
                  </a:outerShdw>
                </a:effectLst>
                <a:latin typeface="Arial Narrow" panose="020B0606020202030204" pitchFamily="34" charset="0"/>
              </a:rPr>
              <a:t>Appointed members then have until Monday, 6/29/2020 at 4:00 pm EST to complete all requirements.</a:t>
            </a:r>
            <a:endParaRPr lang="en-US" b="1" dirty="0">
              <a:effectLst>
                <a:outerShdw blurRad="38100" dist="38100" dir="2700000" algn="tl">
                  <a:srgbClr val="000000">
                    <a:alpha val="43137"/>
                  </a:srgbClr>
                </a:outerShdw>
              </a:effectLst>
              <a:latin typeface="Arial Narrow" panose="020B0606020202030204" pitchFamily="34" charset="0"/>
            </a:endParaRPr>
          </a:p>
        </p:txBody>
      </p:sp>
    </p:spTree>
    <p:extLst>
      <p:ext uri="{BB962C8B-B14F-4D97-AF65-F5344CB8AC3E}">
        <p14:creationId xmlns:p14="http://schemas.microsoft.com/office/powerpoint/2010/main" val="963098525"/>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354767" y="245800"/>
            <a:ext cx="11637364" cy="1310284"/>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defRPr/>
            </a:pPr>
            <a:r>
              <a:rPr lang="en-US" sz="5400" kern="0" dirty="0">
                <a:solidFill>
                  <a:srgbClr val="FFFFFF"/>
                </a:solidFill>
              </a:rPr>
              <a:t>Email from Praesidium On MONDAY</a:t>
            </a:r>
            <a:endParaRPr kumimoji="0" lang="en-US" sz="54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
        <p:nvSpPr>
          <p:cNvPr id="3" name="Rectangle 2">
            <a:extLst>
              <a:ext uri="{FF2B5EF4-FFF2-40B4-BE49-F238E27FC236}">
                <a16:creationId xmlns:a16="http://schemas.microsoft.com/office/drawing/2014/main" id="{0EDA942E-C62C-4137-8F0A-F5557DC63477}"/>
              </a:ext>
            </a:extLst>
          </p:cNvPr>
          <p:cNvSpPr/>
          <p:nvPr/>
        </p:nvSpPr>
        <p:spPr>
          <a:xfrm>
            <a:off x="354767" y="1667680"/>
            <a:ext cx="11412078" cy="4370427"/>
          </a:xfrm>
          <a:prstGeom prst="rect">
            <a:avLst/>
          </a:prstGeom>
        </p:spPr>
        <p:txBody>
          <a:bodyPr wrap="square">
            <a:spAutoFit/>
          </a:bodyPr>
          <a:lstStyle/>
          <a:p>
            <a:pPr marL="914400" indent="-341313"/>
            <a:r>
              <a:rPr lang="en-US" sz="2800" b="1" dirty="0">
                <a:solidFill>
                  <a:srgbClr val="FFC000"/>
                </a:solidFill>
                <a:effectLst>
                  <a:outerShdw blurRad="38100" dist="38100" dir="2700000" algn="tl">
                    <a:srgbClr val="000000">
                      <a:alpha val="43137"/>
                    </a:srgbClr>
                  </a:outerShdw>
                </a:effectLst>
                <a:latin typeface="Arial Narrow" panose="020B0606020202030204" pitchFamily="34" charset="0"/>
              </a:rPr>
              <a:t>On Monday, Praesidium sends email(s) to newly appointed members</a:t>
            </a:r>
          </a:p>
          <a:p>
            <a:pPr marL="914400" indent="-341313"/>
            <a:endParaRPr lang="en-US" sz="800" b="1" dirty="0">
              <a:solidFill>
                <a:srgbClr val="FFC000"/>
              </a:solidFill>
              <a:effectLst>
                <a:outerShdw blurRad="38100" dist="38100" dir="2700000" algn="tl">
                  <a:srgbClr val="000000">
                    <a:alpha val="43137"/>
                  </a:srgbClr>
                </a:outerShdw>
              </a:effectLst>
              <a:latin typeface="Arial Narrow" panose="020B0606020202030204" pitchFamily="34" charset="0"/>
            </a:endParaRPr>
          </a:p>
          <a:p>
            <a:pPr marL="914400" indent="-341313"/>
            <a:r>
              <a:rPr lang="en-US" sz="800" b="1" dirty="0">
                <a:solidFill>
                  <a:srgbClr val="FFC000"/>
                </a:solidFill>
                <a:effectLst>
                  <a:outerShdw blurRad="38100" dist="38100" dir="2700000" algn="tl">
                    <a:srgbClr val="000000">
                      <a:alpha val="43137"/>
                    </a:srgbClr>
                  </a:outerShdw>
                </a:effectLst>
                <a:latin typeface="Arial Narrow" panose="020B0606020202030204" pitchFamily="34" charset="0"/>
              </a:rPr>
              <a:t>  </a:t>
            </a:r>
          </a:p>
          <a:p>
            <a:pPr marL="1430337" lvl="1" indent="-457200">
              <a:buFont typeface="Arial" panose="020B0604020202020204" pitchFamily="34" charset="0"/>
              <a:buChar char="•"/>
            </a:pPr>
            <a:r>
              <a:rPr lang="en-US" sz="2600" b="1" dirty="0">
                <a:solidFill>
                  <a:srgbClr val="FFC000"/>
                </a:solidFill>
                <a:effectLst>
                  <a:outerShdw blurRad="38100" dist="38100" dir="2700000" algn="tl">
                    <a:srgbClr val="000000">
                      <a:alpha val="43137"/>
                    </a:srgbClr>
                  </a:outerShdw>
                </a:effectLst>
                <a:latin typeface="Arial Narrow" panose="020B0606020202030204" pitchFamily="34" charset="0"/>
              </a:rPr>
              <a:t>One Email For Training ONLY </a:t>
            </a:r>
            <a:r>
              <a:rPr lang="en-US" sz="2600" dirty="0">
                <a:latin typeface="Arial Narrow" panose="020B0606020202030204" pitchFamily="34" charset="0"/>
              </a:rPr>
              <a:t>(Grand Knight; Program Director)</a:t>
            </a:r>
          </a:p>
          <a:p>
            <a:pPr marL="1716087" lvl="2" indent="-342900">
              <a:buFont typeface="Arial" panose="020B0604020202020204" pitchFamily="34" charset="0"/>
              <a:buChar char="•"/>
            </a:pPr>
            <a:r>
              <a:rPr lang="en-US" sz="2400" dirty="0">
                <a:effectLst>
                  <a:outerShdw blurRad="38100" dist="38100" dir="2700000" algn="tl">
                    <a:srgbClr val="000000">
                      <a:alpha val="43137"/>
                    </a:srgbClr>
                  </a:outerShdw>
                </a:effectLst>
                <a:latin typeface="Arial Narrow" panose="020B0606020202030204" pitchFamily="34" charset="0"/>
              </a:rPr>
              <a:t>Email #1: </a:t>
            </a:r>
            <a:r>
              <a:rPr lang="en-US" sz="2400" dirty="0">
                <a:latin typeface="Arial Narrow" panose="020B0606020202030204" pitchFamily="34" charset="0"/>
              </a:rPr>
              <a:t>Training Username and Password </a:t>
            </a:r>
          </a:p>
          <a:p>
            <a:pPr marL="1716087" lvl="2" indent="-342900">
              <a:buFont typeface="Arial" panose="020B0604020202020204" pitchFamily="34" charset="0"/>
              <a:buChar char="•"/>
            </a:pPr>
            <a:endParaRPr lang="en-US" sz="800" dirty="0">
              <a:latin typeface="Arial Narrow" panose="020B0606020202030204" pitchFamily="34" charset="0"/>
            </a:endParaRPr>
          </a:p>
          <a:p>
            <a:pPr marL="1716087" lvl="2" indent="-342900">
              <a:buFont typeface="Arial" panose="020B0604020202020204" pitchFamily="34" charset="0"/>
              <a:buChar char="•"/>
            </a:pPr>
            <a:endParaRPr lang="en-US" sz="800" dirty="0">
              <a:latin typeface="Arial Narrow" panose="020B0606020202030204" pitchFamily="34" charset="0"/>
            </a:endParaRPr>
          </a:p>
          <a:p>
            <a:pPr marL="1430337" lvl="1" indent="-457200">
              <a:buFont typeface="Arial" panose="020B0604020202020204" pitchFamily="34" charset="0"/>
              <a:buChar char="•"/>
            </a:pPr>
            <a:r>
              <a:rPr lang="en-US" sz="2600" b="1" dirty="0">
                <a:solidFill>
                  <a:srgbClr val="FFC000"/>
                </a:solidFill>
                <a:effectLst>
                  <a:outerShdw blurRad="38100" dist="38100" dir="2700000" algn="tl">
                    <a:srgbClr val="000000">
                      <a:alpha val="43137"/>
                    </a:srgbClr>
                  </a:outerShdw>
                </a:effectLst>
                <a:latin typeface="Arial Narrow" panose="020B0606020202030204" pitchFamily="34" charset="0"/>
              </a:rPr>
              <a:t>Two Emails For Training AND Background Check </a:t>
            </a:r>
            <a:r>
              <a:rPr lang="en-US" sz="2600" dirty="0">
                <a:latin typeface="Arial Narrow" panose="020B0606020202030204" pitchFamily="34" charset="0"/>
              </a:rPr>
              <a:t>(Community/Family Directors)</a:t>
            </a:r>
          </a:p>
          <a:p>
            <a:pPr marL="1716087" lvl="2" indent="-342900">
              <a:buFont typeface="Arial" panose="020B0604020202020204" pitchFamily="34" charset="0"/>
              <a:buChar char="•"/>
            </a:pPr>
            <a:r>
              <a:rPr lang="en-US" sz="2400" dirty="0">
                <a:effectLst>
                  <a:outerShdw blurRad="38100" dist="38100" dir="2700000" algn="tl">
                    <a:srgbClr val="000000">
                      <a:alpha val="43137"/>
                    </a:srgbClr>
                  </a:outerShdw>
                </a:effectLst>
                <a:latin typeface="Arial Narrow" panose="020B0606020202030204" pitchFamily="34" charset="0"/>
              </a:rPr>
              <a:t>Email #1:  </a:t>
            </a:r>
            <a:r>
              <a:rPr lang="en-US" sz="2400" dirty="0">
                <a:latin typeface="Arial Narrow" panose="020B0606020202030204" pitchFamily="34" charset="0"/>
              </a:rPr>
              <a:t>Training Username and Password</a:t>
            </a:r>
          </a:p>
          <a:p>
            <a:pPr marL="1716087" lvl="2" indent="-342900">
              <a:buFont typeface="Arial" panose="020B0604020202020204" pitchFamily="34" charset="0"/>
              <a:buChar char="•"/>
            </a:pPr>
            <a:r>
              <a:rPr lang="en-US" sz="2400" dirty="0">
                <a:effectLst>
                  <a:outerShdw blurRad="38100" dist="38100" dir="2700000" algn="tl">
                    <a:srgbClr val="000000">
                      <a:alpha val="43137"/>
                    </a:srgbClr>
                  </a:outerShdw>
                </a:effectLst>
                <a:latin typeface="Arial Narrow" panose="020B0606020202030204" pitchFamily="34" charset="0"/>
              </a:rPr>
              <a:t>Email #2:  </a:t>
            </a:r>
            <a:r>
              <a:rPr lang="en-US" sz="2400" dirty="0">
                <a:latin typeface="Arial Narrow" panose="020B0606020202030204" pitchFamily="34" charset="0"/>
              </a:rPr>
              <a:t>Background Authorization/Consent</a:t>
            </a:r>
          </a:p>
          <a:p>
            <a:pPr marL="1314450" lvl="1" indent="-341313"/>
            <a:endParaRPr lang="en-US" sz="1600" dirty="0">
              <a:solidFill>
                <a:srgbClr val="FFFF00"/>
              </a:solidFill>
              <a:effectLst>
                <a:outerShdw blurRad="38100" dist="38100" dir="2700000" algn="tl">
                  <a:srgbClr val="000000">
                    <a:alpha val="43137"/>
                  </a:srgbClr>
                </a:outerShdw>
              </a:effectLst>
              <a:latin typeface="Arial Narrow" panose="020B0606020202030204" pitchFamily="34" charset="0"/>
            </a:endParaRPr>
          </a:p>
          <a:p>
            <a:pPr marL="1314450" lvl="1" indent="-341313"/>
            <a:r>
              <a:rPr lang="en-US" sz="2600" dirty="0">
                <a:solidFill>
                  <a:srgbClr val="FFC000"/>
                </a:solidFill>
                <a:effectLst>
                  <a:outerShdw blurRad="38100" dist="38100" dir="2700000" algn="tl">
                    <a:srgbClr val="000000">
                      <a:alpha val="43137"/>
                    </a:srgbClr>
                  </a:outerShdw>
                </a:effectLst>
                <a:latin typeface="Arial Narrow" panose="020B0606020202030204" pitchFamily="34" charset="0"/>
              </a:rPr>
              <a:t>Emails are sent </a:t>
            </a:r>
            <a:r>
              <a:rPr lang="en-US" sz="2600" b="1" i="1" u="sng" dirty="0">
                <a:solidFill>
                  <a:srgbClr val="FFC000"/>
                </a:solidFill>
                <a:effectLst>
                  <a:outerShdw blurRad="38100" dist="38100" dir="2700000" algn="tl">
                    <a:srgbClr val="000000">
                      <a:alpha val="43137"/>
                    </a:srgbClr>
                  </a:outerShdw>
                </a:effectLst>
                <a:latin typeface="Arial Narrow" panose="020B0606020202030204" pitchFamily="34" charset="0"/>
              </a:rPr>
              <a:t>WEEKLY</a:t>
            </a:r>
            <a:r>
              <a:rPr lang="en-US" sz="2600" dirty="0">
                <a:solidFill>
                  <a:srgbClr val="FFC000"/>
                </a:solidFill>
                <a:effectLst>
                  <a:outerShdw blurRad="38100" dist="38100" dir="2700000" algn="tl">
                    <a:srgbClr val="000000">
                      <a:alpha val="43137"/>
                    </a:srgbClr>
                  </a:outerShdw>
                </a:effectLst>
                <a:latin typeface="Arial Narrow" panose="020B0606020202030204" pitchFamily="34" charset="0"/>
              </a:rPr>
              <a:t> from Praesidium until member is </a:t>
            </a:r>
            <a:r>
              <a:rPr lang="en-US" sz="2600" b="1" i="1" u="sng" dirty="0">
                <a:solidFill>
                  <a:srgbClr val="FFC000"/>
                </a:solidFill>
                <a:effectLst>
                  <a:outerShdw blurRad="38100" dist="38100" dir="2700000" algn="tl">
                    <a:srgbClr val="000000">
                      <a:alpha val="43137"/>
                    </a:srgbClr>
                  </a:outerShdw>
                </a:effectLst>
                <a:latin typeface="Arial Narrow" panose="020B0606020202030204" pitchFamily="34" charset="0"/>
              </a:rPr>
              <a:t>compliant</a:t>
            </a:r>
            <a:r>
              <a:rPr lang="en-US" sz="2600" dirty="0">
                <a:solidFill>
                  <a:srgbClr val="FFC000"/>
                </a:solidFill>
                <a:effectLst>
                  <a:outerShdw blurRad="38100" dist="38100" dir="2700000" algn="tl">
                    <a:srgbClr val="000000">
                      <a:alpha val="43137"/>
                    </a:srgbClr>
                  </a:outerShdw>
                </a:effectLst>
                <a:latin typeface="Arial Narrow" panose="020B0606020202030204" pitchFamily="34" charset="0"/>
              </a:rPr>
              <a:t> OR </a:t>
            </a:r>
            <a:r>
              <a:rPr lang="en-US" sz="2600" b="1" i="1" u="sng" dirty="0">
                <a:solidFill>
                  <a:srgbClr val="FFC000"/>
                </a:solidFill>
                <a:effectLst>
                  <a:outerShdw blurRad="38100" dist="38100" dir="2700000" algn="tl">
                    <a:srgbClr val="000000">
                      <a:alpha val="43137"/>
                    </a:srgbClr>
                  </a:outerShdw>
                </a:effectLst>
                <a:latin typeface="Arial Narrow" panose="020B0606020202030204" pitchFamily="34" charset="0"/>
              </a:rPr>
              <a:t>removed</a:t>
            </a:r>
            <a:r>
              <a:rPr lang="en-US" sz="2600" dirty="0">
                <a:solidFill>
                  <a:srgbClr val="FFC000"/>
                </a:solidFill>
                <a:effectLst>
                  <a:outerShdw blurRad="38100" dist="38100" dir="2700000" algn="tl">
                    <a:srgbClr val="000000">
                      <a:alpha val="43137"/>
                    </a:srgbClr>
                  </a:outerShdw>
                </a:effectLst>
                <a:latin typeface="Arial Narrow" panose="020B0606020202030204" pitchFamily="34" charset="0"/>
              </a:rPr>
              <a:t> because of noncompliance </a:t>
            </a:r>
            <a:r>
              <a:rPr lang="en-US" sz="2600" dirty="0">
                <a:solidFill>
                  <a:srgbClr val="FFC000"/>
                </a:solidFill>
                <a:latin typeface="Arial Narrow" panose="020B0606020202030204" pitchFamily="34" charset="0"/>
              </a:rPr>
              <a:t>(after 30 days)</a:t>
            </a:r>
          </a:p>
        </p:txBody>
      </p:sp>
    </p:spTree>
    <p:extLst>
      <p:ext uri="{BB962C8B-B14F-4D97-AF65-F5344CB8AC3E}">
        <p14:creationId xmlns:p14="http://schemas.microsoft.com/office/powerpoint/2010/main" val="4006644614"/>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838200" y="365125"/>
            <a:ext cx="10515600" cy="1325563"/>
          </a:xfrm>
          <a:prstGeom prst="rect">
            <a:avLst/>
          </a:prstGeom>
        </p:spPr>
        <p:txBody>
          <a:bodyPr vert="horz" lIns="91440" tIns="45720" rIns="91440" bIns="45720" numCol="1" rtlCol="0" anchor="ctr" anchorCtr="0" compatLnSpc="1">
            <a:prstTxWarp prst="textNoShape">
              <a:avLst/>
            </a:prstTxWarp>
            <a:normAutofit/>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lnSpc>
                <a:spcPct val="90000"/>
              </a:lnSpc>
              <a:spcAft>
                <a:spcPts val="600"/>
              </a:spcAft>
              <a:defRPr/>
            </a:pPr>
            <a:r>
              <a:rPr lang="en-US" sz="4400" kern="1200" spc="450" dirty="0"/>
              <a:t>Access Training ONLINE </a:t>
            </a:r>
            <a:br>
              <a:rPr lang="en-US" sz="4400" kern="1200" dirty="0">
                <a:solidFill>
                  <a:schemeClr val="tx1"/>
                </a:solidFill>
              </a:rPr>
            </a:br>
            <a:r>
              <a:rPr lang="en-US" sz="4400" b="0" kern="1200" cap="none" spc="200" dirty="0">
                <a:solidFill>
                  <a:srgbClr val="FFC000"/>
                </a:solidFill>
              </a:rPr>
              <a:t>kofc.org/safe</a:t>
            </a:r>
            <a:endParaRPr kumimoji="0" lang="en-US" sz="4400" b="0" i="0" u="none" strike="noStrike" kern="1200" cap="none" spc="200" normalizeH="0" noProof="0" dirty="0">
              <a:ln>
                <a:noFill/>
              </a:ln>
              <a:solidFill>
                <a:srgbClr val="FFC000"/>
              </a:solidFill>
              <a:uLnTx/>
              <a:uFillTx/>
            </a:endParaRPr>
          </a:p>
        </p:txBody>
      </p:sp>
      <p:pic>
        <p:nvPicPr>
          <p:cNvPr id="4" name="Content Placeholder 6" descr="A screenshot of a cell phone&#10;&#10;Description automatically generated">
            <a:extLst>
              <a:ext uri="{FF2B5EF4-FFF2-40B4-BE49-F238E27FC236}">
                <a16:creationId xmlns:a16="http://schemas.microsoft.com/office/drawing/2014/main" id="{0C796648-BB56-446E-94D5-E6CD2BDEEEC9}"/>
              </a:ext>
            </a:extLst>
          </p:cNvPr>
          <p:cNvPicPr>
            <a:picLocks/>
          </p:cNvPicPr>
          <p:nvPr/>
        </p:nvPicPr>
        <p:blipFill>
          <a:blip r:embed="rId3" r:link="rId4">
            <a:extLst>
              <a:ext uri="{28A0092B-C50C-407E-A947-70E740481C1C}">
                <a14:useLocalDpi xmlns:a14="http://schemas.microsoft.com/office/drawing/2010/main" val="0"/>
              </a:ext>
            </a:extLst>
          </a:blip>
          <a:stretch>
            <a:fillRect/>
          </a:stretch>
        </p:blipFill>
        <p:spPr bwMode="auto">
          <a:xfrm>
            <a:off x="3644542" y="1825624"/>
            <a:ext cx="5075388" cy="4667251"/>
          </a:xfrm>
          <a:prstGeom prst="rect">
            <a:avLst/>
          </a:prstGeom>
          <a:noFill/>
          <a:ln>
            <a:noFill/>
          </a:ln>
        </p:spPr>
      </p:pic>
      <p:sp>
        <p:nvSpPr>
          <p:cNvPr id="10" name="Slide Number Placeholder 3">
            <a:extLst>
              <a:ext uri="{FF2B5EF4-FFF2-40B4-BE49-F238E27FC236}">
                <a16:creationId xmlns:a16="http://schemas.microsoft.com/office/drawing/2014/main" id="{9E907564-800A-4E96-A2E9-E62BC9541858}"/>
              </a:ext>
            </a:extLst>
          </p:cNvPr>
          <p:cNvSpPr>
            <a:spLocks noGrp="1"/>
          </p:cNvSpPr>
          <p:nvPr>
            <p:ph type="sldNum" sz="quarter" idx="12"/>
          </p:nvPr>
        </p:nvSpPr>
        <p:spPr>
          <a:xfrm>
            <a:off x="8610600" y="6356350"/>
            <a:ext cx="2743200" cy="365125"/>
          </a:xfrm>
        </p:spPr>
        <p:txBody>
          <a:bodyPr/>
          <a:lstStyle/>
          <a:p>
            <a:pPr>
              <a:spcAft>
                <a:spcPts val="600"/>
              </a:spcAft>
            </a:pPr>
            <a:fld id="{C6C4D26B-29C8-491F-A26F-495CA5F08FC7}" type="slidenum">
              <a:rPr lang="en-US" smtClean="0"/>
              <a:pPr>
                <a:spcAft>
                  <a:spcPts val="600"/>
                </a:spcAft>
              </a:pPr>
              <a:t>15</a:t>
            </a:fld>
            <a:endParaRPr lang="en-US" dirty="0"/>
          </a:p>
        </p:txBody>
      </p:sp>
    </p:spTree>
    <p:extLst>
      <p:ext uri="{BB962C8B-B14F-4D97-AF65-F5344CB8AC3E}">
        <p14:creationId xmlns:p14="http://schemas.microsoft.com/office/powerpoint/2010/main" val="2479879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838200" y="365125"/>
            <a:ext cx="10515600" cy="1325563"/>
          </a:xfrm>
          <a:prstGeom prst="rect">
            <a:avLst/>
          </a:prstGeom>
        </p:spPr>
        <p:txBody>
          <a:bodyPr vert="horz" lIns="91440" tIns="45720" rIns="91440" bIns="45720" numCol="1" rtlCol="0" anchor="ctr" anchorCtr="0" compatLnSpc="1">
            <a:prstTxWarp prst="textNoShape">
              <a:avLst/>
            </a:prstTxWarp>
            <a:normAutofit fontScale="77500" lnSpcReduction="20000"/>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lnSpc>
                <a:spcPct val="90000"/>
              </a:lnSpc>
              <a:spcAft>
                <a:spcPts val="600"/>
              </a:spcAft>
              <a:defRPr/>
            </a:pPr>
            <a:r>
              <a:rPr lang="en-US" sz="4400" cap="none" dirty="0"/>
              <a:t>Access Training ONLINE:   </a:t>
            </a:r>
            <a:r>
              <a:rPr lang="en-US" sz="4400" cap="none" spc="300" dirty="0">
                <a:solidFill>
                  <a:srgbClr val="FFC000"/>
                </a:solidFill>
              </a:rPr>
              <a:t>kofc.org/safe</a:t>
            </a:r>
          </a:p>
          <a:p>
            <a:pPr lvl="0">
              <a:lnSpc>
                <a:spcPct val="90000"/>
              </a:lnSpc>
              <a:spcAft>
                <a:spcPts val="600"/>
              </a:spcAft>
              <a:defRPr/>
            </a:pPr>
            <a:br>
              <a:rPr lang="en-US" sz="4400" cap="none" dirty="0"/>
            </a:br>
            <a:r>
              <a:rPr lang="en-US" sz="4400" cap="none" dirty="0"/>
              <a:t>KEY LEADERS / REQUIRED ROLES - </a:t>
            </a:r>
            <a:r>
              <a:rPr lang="en-US" sz="4400" cap="none" spc="300" dirty="0">
                <a:solidFill>
                  <a:srgbClr val="5C8E3A"/>
                </a:solidFill>
              </a:rPr>
              <a:t>GREEN BUTTON</a:t>
            </a:r>
            <a:endParaRPr kumimoji="0" lang="en-US" sz="4400" i="0" u="none" strike="noStrike" kern="1200" cap="none" spc="200" normalizeH="0" noProof="0" dirty="0">
              <a:ln>
                <a:noFill/>
              </a:ln>
              <a:solidFill>
                <a:srgbClr val="5C8E3A"/>
              </a:solidFill>
              <a:uLnTx/>
              <a:uFillTx/>
              <a:latin typeface="+mj-lt"/>
            </a:endParaRPr>
          </a:p>
        </p:txBody>
      </p:sp>
      <p:sp>
        <p:nvSpPr>
          <p:cNvPr id="10" name="Slide Number Placeholder 3">
            <a:extLst>
              <a:ext uri="{FF2B5EF4-FFF2-40B4-BE49-F238E27FC236}">
                <a16:creationId xmlns:a16="http://schemas.microsoft.com/office/drawing/2014/main" id="{9E907564-800A-4E96-A2E9-E62BC9541858}"/>
              </a:ext>
            </a:extLst>
          </p:cNvPr>
          <p:cNvSpPr>
            <a:spLocks noGrp="1"/>
          </p:cNvSpPr>
          <p:nvPr>
            <p:ph type="sldNum" sz="quarter" idx="12"/>
          </p:nvPr>
        </p:nvSpPr>
        <p:spPr>
          <a:xfrm>
            <a:off x="8610600" y="6356350"/>
            <a:ext cx="2743200" cy="365125"/>
          </a:xfrm>
        </p:spPr>
        <p:txBody>
          <a:bodyPr/>
          <a:lstStyle/>
          <a:p>
            <a:pPr>
              <a:spcAft>
                <a:spcPts val="600"/>
              </a:spcAft>
            </a:pPr>
            <a:fld id="{C6C4D26B-29C8-491F-A26F-495CA5F08FC7}" type="slidenum">
              <a:rPr lang="en-US" smtClean="0"/>
              <a:pPr>
                <a:spcAft>
                  <a:spcPts val="600"/>
                </a:spcAft>
              </a:pPr>
              <a:t>16</a:t>
            </a:fld>
            <a:endParaRPr lang="en-US" dirty="0"/>
          </a:p>
        </p:txBody>
      </p:sp>
      <p:sp>
        <p:nvSpPr>
          <p:cNvPr id="6" name="Rectangle 5">
            <a:extLst>
              <a:ext uri="{FF2B5EF4-FFF2-40B4-BE49-F238E27FC236}">
                <a16:creationId xmlns:a16="http://schemas.microsoft.com/office/drawing/2014/main" id="{F164A258-8019-4D70-9966-3BE1C9423FC1}"/>
              </a:ext>
            </a:extLst>
          </p:cNvPr>
          <p:cNvSpPr/>
          <p:nvPr/>
        </p:nvSpPr>
        <p:spPr>
          <a:xfrm>
            <a:off x="3299791" y="2880141"/>
            <a:ext cx="4965555" cy="707886"/>
          </a:xfrm>
          <a:prstGeom prst="rect">
            <a:avLst/>
          </a:prstGeom>
        </p:spPr>
        <p:txBody>
          <a:bodyPr wrap="square">
            <a:spAutoFit/>
          </a:bodyPr>
          <a:lstStyle/>
          <a:p>
            <a:pPr algn="ctr"/>
            <a:r>
              <a:rPr lang="en-US" sz="2000" b="1" dirty="0">
                <a:solidFill>
                  <a:srgbClr val="FFC000"/>
                </a:solidFill>
                <a:latin typeface="Arial Narrow" panose="020B0606020202030204" pitchFamily="34" charset="0"/>
              </a:rPr>
              <a:t>Use Your Username And Password From Your Email to LOGIN &gt;&gt;&gt;&gt;&gt;&gt;&gt;&gt;&gt;&gt;&gt;&gt;&gt;&gt;&gt;</a:t>
            </a:r>
          </a:p>
        </p:txBody>
      </p:sp>
      <p:pic>
        <p:nvPicPr>
          <p:cNvPr id="7" name="Content Placeholder 4">
            <a:extLst>
              <a:ext uri="{FF2B5EF4-FFF2-40B4-BE49-F238E27FC236}">
                <a16:creationId xmlns:a16="http://schemas.microsoft.com/office/drawing/2014/main" id="{C6F875F8-5F92-4661-8B4D-72741576A8B4}"/>
              </a:ext>
            </a:extLst>
          </p:cNvPr>
          <p:cNvPicPr>
            <a:picLocks noGrp="1" noChangeAspect="1"/>
          </p:cNvPicPr>
          <p:nvPr>
            <p:ph idx="1"/>
          </p:nvPr>
        </p:nvPicPr>
        <p:blipFill>
          <a:blip r:embed="rId3"/>
          <a:stretch>
            <a:fillRect/>
          </a:stretch>
        </p:blipFill>
        <p:spPr>
          <a:xfrm>
            <a:off x="818796" y="2263515"/>
            <a:ext cx="2331300" cy="4171416"/>
          </a:xfrm>
          <a:prstGeom prst="rect">
            <a:avLst/>
          </a:prstGeom>
        </p:spPr>
      </p:pic>
      <p:pic>
        <p:nvPicPr>
          <p:cNvPr id="8" name="Content Placeholder 3">
            <a:extLst>
              <a:ext uri="{FF2B5EF4-FFF2-40B4-BE49-F238E27FC236}">
                <a16:creationId xmlns:a16="http://schemas.microsoft.com/office/drawing/2014/main" id="{ACA073E8-7101-48B4-8CD1-12968A8B774B}"/>
              </a:ext>
            </a:extLst>
          </p:cNvPr>
          <p:cNvPicPr>
            <a:picLocks/>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445708" y="2402589"/>
            <a:ext cx="3300046" cy="4090285"/>
          </a:xfrm>
          <a:prstGeom prst="rect">
            <a:avLst/>
          </a:prstGeom>
          <a:noFill/>
          <a:ln>
            <a:noFill/>
          </a:ln>
        </p:spPr>
      </p:pic>
    </p:spTree>
    <p:extLst>
      <p:ext uri="{BB962C8B-B14F-4D97-AF65-F5344CB8AC3E}">
        <p14:creationId xmlns:p14="http://schemas.microsoft.com/office/powerpoint/2010/main" val="1475996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838200" y="365125"/>
            <a:ext cx="10515600" cy="1325563"/>
          </a:xfrm>
          <a:prstGeom prst="rect">
            <a:avLst/>
          </a:prstGeom>
        </p:spPr>
        <p:txBody>
          <a:bodyPr vert="horz" lIns="91440" tIns="45720" rIns="91440" bIns="45720" numCol="1" rtlCol="0" anchor="ctr" anchorCtr="0" compatLnSpc="1">
            <a:prstTxWarp prst="textNoShape">
              <a:avLst/>
            </a:prstTxWarp>
            <a:normAutofit lnSpcReduction="10000"/>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lnSpc>
                <a:spcPct val="90000"/>
              </a:lnSpc>
              <a:spcAft>
                <a:spcPts val="600"/>
              </a:spcAft>
              <a:defRPr/>
            </a:pPr>
            <a:r>
              <a:rPr lang="en-US" sz="4400" cap="none" dirty="0"/>
              <a:t>Access Training ONLINE:   </a:t>
            </a:r>
            <a:r>
              <a:rPr lang="en-US" sz="4400" cap="none" spc="300" dirty="0">
                <a:solidFill>
                  <a:srgbClr val="FFC000"/>
                </a:solidFill>
              </a:rPr>
              <a:t>kofc.org/safe</a:t>
            </a:r>
          </a:p>
          <a:p>
            <a:pPr lvl="0">
              <a:lnSpc>
                <a:spcPct val="90000"/>
              </a:lnSpc>
              <a:spcAft>
                <a:spcPts val="600"/>
              </a:spcAft>
              <a:defRPr/>
            </a:pPr>
            <a:r>
              <a:rPr lang="en-US" sz="4400" cap="none" dirty="0"/>
              <a:t>All Other Members - </a:t>
            </a:r>
            <a:r>
              <a:rPr lang="en-US" sz="4400" cap="none" dirty="0">
                <a:solidFill>
                  <a:srgbClr val="00B0F0"/>
                </a:solidFill>
              </a:rPr>
              <a:t>BLUE BUTTON</a:t>
            </a:r>
            <a:endParaRPr kumimoji="0" lang="en-US" sz="4400" i="0" u="none" strike="noStrike" kern="1200" cap="none" spc="200" normalizeH="0" noProof="0" dirty="0">
              <a:ln>
                <a:noFill/>
              </a:ln>
              <a:solidFill>
                <a:srgbClr val="00B0F0"/>
              </a:solidFill>
              <a:uLnTx/>
              <a:uFillTx/>
              <a:latin typeface="+mj-lt"/>
            </a:endParaRPr>
          </a:p>
        </p:txBody>
      </p:sp>
      <p:sp>
        <p:nvSpPr>
          <p:cNvPr id="10" name="Slide Number Placeholder 3">
            <a:extLst>
              <a:ext uri="{FF2B5EF4-FFF2-40B4-BE49-F238E27FC236}">
                <a16:creationId xmlns:a16="http://schemas.microsoft.com/office/drawing/2014/main" id="{9E907564-800A-4E96-A2E9-E62BC9541858}"/>
              </a:ext>
            </a:extLst>
          </p:cNvPr>
          <p:cNvSpPr>
            <a:spLocks noGrp="1"/>
          </p:cNvSpPr>
          <p:nvPr>
            <p:ph type="sldNum" sz="quarter" idx="12"/>
          </p:nvPr>
        </p:nvSpPr>
        <p:spPr>
          <a:xfrm>
            <a:off x="8567530" y="6356350"/>
            <a:ext cx="2743200" cy="365125"/>
          </a:xfrm>
        </p:spPr>
        <p:txBody>
          <a:bodyPr/>
          <a:lstStyle/>
          <a:p>
            <a:pPr>
              <a:spcAft>
                <a:spcPts val="600"/>
              </a:spcAft>
            </a:pPr>
            <a:fld id="{C6C4D26B-29C8-491F-A26F-495CA5F08FC7}" type="slidenum">
              <a:rPr lang="en-US" smtClean="0"/>
              <a:pPr>
                <a:spcAft>
                  <a:spcPts val="600"/>
                </a:spcAft>
              </a:pPr>
              <a:t>17</a:t>
            </a:fld>
            <a:endParaRPr lang="en-US" dirty="0"/>
          </a:p>
        </p:txBody>
      </p:sp>
      <p:sp>
        <p:nvSpPr>
          <p:cNvPr id="9" name="Rectangle 8">
            <a:extLst>
              <a:ext uri="{FF2B5EF4-FFF2-40B4-BE49-F238E27FC236}">
                <a16:creationId xmlns:a16="http://schemas.microsoft.com/office/drawing/2014/main" id="{9F6B65B3-C5EF-47C3-9A3D-F0F32E6739C3}"/>
              </a:ext>
            </a:extLst>
          </p:cNvPr>
          <p:cNvSpPr/>
          <p:nvPr/>
        </p:nvSpPr>
        <p:spPr>
          <a:xfrm>
            <a:off x="2622236" y="4775978"/>
            <a:ext cx="3048300" cy="769441"/>
          </a:xfrm>
          <a:prstGeom prst="rect">
            <a:avLst/>
          </a:prstGeom>
        </p:spPr>
        <p:txBody>
          <a:bodyPr wrap="square">
            <a:spAutoFit/>
          </a:bodyPr>
          <a:lstStyle/>
          <a:p>
            <a:r>
              <a:rPr lang="en-US" sz="2000" dirty="0">
                <a:solidFill>
                  <a:srgbClr val="FFC000"/>
                </a:solidFill>
                <a:latin typeface="Arial Narrow" panose="020B0606020202030204" pitchFamily="34" charset="0"/>
              </a:rPr>
              <a:t>Enter Registration Code: </a:t>
            </a:r>
            <a:r>
              <a:rPr lang="en-US" sz="2400" b="1" dirty="0">
                <a:solidFill>
                  <a:schemeClr val="bg1"/>
                </a:solidFill>
                <a:latin typeface="Arial Narrow" panose="020B0606020202030204" pitchFamily="34" charset="0"/>
              </a:rPr>
              <a:t>kofcsafe</a:t>
            </a:r>
            <a:r>
              <a:rPr lang="en-US" sz="2000" b="1" dirty="0">
                <a:solidFill>
                  <a:schemeClr val="bg1"/>
                </a:solidFill>
                <a:latin typeface="Arial Narrow" panose="020B0606020202030204" pitchFamily="34" charset="0"/>
              </a:rPr>
              <a:t> </a:t>
            </a:r>
            <a:r>
              <a:rPr lang="en-US" sz="2000" dirty="0">
                <a:solidFill>
                  <a:srgbClr val="FFC000"/>
                </a:solidFill>
                <a:latin typeface="Arial Narrow" panose="020B0606020202030204" pitchFamily="34" charset="0"/>
              </a:rPr>
              <a:t>&gt;&gt;&gt;&gt;&gt;&gt;&gt;</a:t>
            </a:r>
          </a:p>
        </p:txBody>
      </p:sp>
      <p:pic>
        <p:nvPicPr>
          <p:cNvPr id="11" name="Content Placeholder 7">
            <a:extLst>
              <a:ext uri="{FF2B5EF4-FFF2-40B4-BE49-F238E27FC236}">
                <a16:creationId xmlns:a16="http://schemas.microsoft.com/office/drawing/2014/main" id="{D42EEC94-309A-4CEA-A351-C8D65E264BD9}"/>
              </a:ext>
            </a:extLst>
          </p:cNvPr>
          <p:cNvPicPr>
            <a:picLocks noChangeAspect="1"/>
          </p:cNvPicPr>
          <p:nvPr/>
        </p:nvPicPr>
        <p:blipFill>
          <a:blip r:embed="rId3"/>
          <a:stretch>
            <a:fillRect/>
          </a:stretch>
        </p:blipFill>
        <p:spPr>
          <a:xfrm>
            <a:off x="164295" y="2005012"/>
            <a:ext cx="2450490" cy="4351338"/>
          </a:xfrm>
          <a:prstGeom prst="rect">
            <a:avLst/>
          </a:prstGeom>
        </p:spPr>
      </p:pic>
      <p:pic>
        <p:nvPicPr>
          <p:cNvPr id="4" name="Picture 3">
            <a:extLst>
              <a:ext uri="{FF2B5EF4-FFF2-40B4-BE49-F238E27FC236}">
                <a16:creationId xmlns:a16="http://schemas.microsoft.com/office/drawing/2014/main" id="{A70612B9-EBBF-4C22-954E-BD4498249E9C}"/>
              </a:ext>
            </a:extLst>
          </p:cNvPr>
          <p:cNvPicPr>
            <a:picLocks noChangeAspect="1"/>
          </p:cNvPicPr>
          <p:nvPr/>
        </p:nvPicPr>
        <p:blipFill>
          <a:blip r:embed="rId4"/>
          <a:stretch>
            <a:fillRect/>
          </a:stretch>
        </p:blipFill>
        <p:spPr>
          <a:xfrm>
            <a:off x="5576320" y="2654161"/>
            <a:ext cx="6516871" cy="3084030"/>
          </a:xfrm>
          <a:prstGeom prst="rect">
            <a:avLst/>
          </a:prstGeom>
        </p:spPr>
      </p:pic>
    </p:spTree>
    <p:extLst>
      <p:ext uri="{BB962C8B-B14F-4D97-AF65-F5344CB8AC3E}">
        <p14:creationId xmlns:p14="http://schemas.microsoft.com/office/powerpoint/2010/main" val="924725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1F1F6-1694-471A-82BA-765F21A468F6}"/>
              </a:ext>
            </a:extLst>
          </p:cNvPr>
          <p:cNvSpPr>
            <a:spLocks noGrp="1"/>
          </p:cNvSpPr>
          <p:nvPr>
            <p:ph type="title"/>
          </p:nvPr>
        </p:nvSpPr>
        <p:spPr/>
        <p:txBody>
          <a:bodyPr/>
          <a:lstStyle/>
          <a:p>
            <a:pPr algn="ctr"/>
            <a:r>
              <a:rPr lang="en-US" b="1" dirty="0">
                <a:solidFill>
                  <a:srgbClr val="FFC000"/>
                </a:solidFill>
                <a:effectLst>
                  <a:outerShdw blurRad="38100" dist="38100" dir="2700000" algn="tl">
                    <a:srgbClr val="000000">
                      <a:alpha val="43137"/>
                    </a:srgbClr>
                  </a:outerShdw>
                </a:effectLst>
                <a:latin typeface="Arial Narrow" panose="020B0606020202030204" pitchFamily="34" charset="0"/>
              </a:rPr>
              <a:t>Encourage Members with NO EMAIL on File</a:t>
            </a:r>
            <a:br>
              <a:rPr lang="en-US" b="1" dirty="0">
                <a:solidFill>
                  <a:schemeClr val="bg1"/>
                </a:solidFill>
                <a:effectLst>
                  <a:outerShdw blurRad="38100" dist="38100" dir="2700000" algn="tl">
                    <a:srgbClr val="000000">
                      <a:alpha val="43137"/>
                    </a:srgbClr>
                  </a:outerShdw>
                </a:effectLst>
                <a:latin typeface="Arial Narrow" panose="020B0606020202030204" pitchFamily="34" charset="0"/>
              </a:rPr>
            </a:br>
            <a:r>
              <a:rPr lang="en-US" b="1" dirty="0">
                <a:solidFill>
                  <a:schemeClr val="bg1"/>
                </a:solidFill>
                <a:effectLst>
                  <a:outerShdw blurRad="38100" dist="38100" dir="2700000" algn="tl">
                    <a:srgbClr val="000000">
                      <a:alpha val="43137"/>
                    </a:srgbClr>
                  </a:outerShdw>
                </a:effectLst>
                <a:latin typeface="Arial Narrow" panose="020B0606020202030204" pitchFamily="34" charset="0"/>
              </a:rPr>
              <a:t>To </a:t>
            </a:r>
            <a:r>
              <a:rPr lang="en-US" b="1" i="1" dirty="0">
                <a:solidFill>
                  <a:schemeClr val="bg1"/>
                </a:solidFill>
                <a:effectLst>
                  <a:outerShdw blurRad="38100" dist="38100" dir="2700000" algn="tl">
                    <a:srgbClr val="000000">
                      <a:alpha val="43137"/>
                    </a:srgbClr>
                  </a:outerShdw>
                </a:effectLst>
                <a:latin typeface="Arial Narrow" panose="020B0606020202030204" pitchFamily="34" charset="0"/>
              </a:rPr>
              <a:t>Please, </a:t>
            </a:r>
            <a:r>
              <a:rPr lang="en-US" b="1" dirty="0">
                <a:solidFill>
                  <a:schemeClr val="bg1"/>
                </a:solidFill>
                <a:effectLst>
                  <a:outerShdw blurRad="38100" dist="38100" dir="2700000" algn="tl">
                    <a:srgbClr val="000000">
                      <a:alpha val="43137"/>
                    </a:srgbClr>
                  </a:outerShdw>
                </a:effectLst>
                <a:latin typeface="Arial Narrow" panose="020B0606020202030204" pitchFamily="34" charset="0"/>
              </a:rPr>
              <a:t>set one up today!</a:t>
            </a:r>
            <a:endParaRPr lang="en-US" dirty="0">
              <a:effectLst>
                <a:outerShdw blurRad="38100" dist="38100" dir="2700000" algn="tl">
                  <a:srgbClr val="000000">
                    <a:alpha val="43137"/>
                  </a:srgbClr>
                </a:outerShdw>
              </a:effectLst>
              <a:latin typeface="Arial Narrow" panose="020B0606020202030204" pitchFamily="34" charset="0"/>
            </a:endParaRPr>
          </a:p>
        </p:txBody>
      </p:sp>
      <p:sp>
        <p:nvSpPr>
          <p:cNvPr id="3" name="Content Placeholder 2">
            <a:extLst>
              <a:ext uri="{FF2B5EF4-FFF2-40B4-BE49-F238E27FC236}">
                <a16:creationId xmlns:a16="http://schemas.microsoft.com/office/drawing/2014/main" id="{FEB2DF37-33E0-487A-8CD4-2CDB4A56470E}"/>
              </a:ext>
            </a:extLst>
          </p:cNvPr>
          <p:cNvSpPr>
            <a:spLocks noGrp="1"/>
          </p:cNvSpPr>
          <p:nvPr>
            <p:ph idx="1"/>
          </p:nvPr>
        </p:nvSpPr>
        <p:spPr>
          <a:xfrm>
            <a:off x="838200" y="2005012"/>
            <a:ext cx="10515600" cy="4351338"/>
          </a:xfrm>
        </p:spPr>
        <p:txBody>
          <a:bodyPr>
            <a:normAutofit lnSpcReduction="10000"/>
          </a:bodyPr>
          <a:lstStyle/>
          <a:p>
            <a:pPr marL="914400" indent="-341313"/>
            <a:r>
              <a:rPr lang="en-US" b="1" dirty="0">
                <a:solidFill>
                  <a:srgbClr val="FFC000"/>
                </a:solidFill>
                <a:effectLst>
                  <a:outerShdw blurRad="38100" dist="38100" dir="2700000" algn="tl">
                    <a:srgbClr val="000000">
                      <a:alpha val="43137"/>
                    </a:srgbClr>
                  </a:outerShdw>
                </a:effectLst>
                <a:latin typeface="Arial Narrow" panose="020B0606020202030204" pitchFamily="34" charset="0"/>
              </a:rPr>
              <a:t>OFFICE OF YOUTH PROTECTION </a:t>
            </a:r>
            <a:r>
              <a:rPr lang="en-US" dirty="0">
                <a:solidFill>
                  <a:schemeClr val="bg1"/>
                </a:solidFill>
                <a:effectLst>
                  <a:outerShdw blurRad="38100" dist="38100" dir="2700000" algn="tl">
                    <a:srgbClr val="000000">
                      <a:alpha val="43137"/>
                    </a:srgbClr>
                  </a:outerShdw>
                </a:effectLst>
                <a:latin typeface="Arial Narrow" panose="020B0606020202030204" pitchFamily="34" charset="0"/>
              </a:rPr>
              <a:t>mails members with NO EMAIL their username and password AND, if applicable, a background check authorization/consent</a:t>
            </a:r>
          </a:p>
          <a:p>
            <a:pPr marL="573087" indent="0">
              <a:buNone/>
            </a:pPr>
            <a:endParaRPr lang="en-US" dirty="0">
              <a:solidFill>
                <a:schemeClr val="bg1"/>
              </a:solidFill>
              <a:effectLst>
                <a:outerShdw blurRad="38100" dist="38100" dir="2700000" algn="tl">
                  <a:srgbClr val="000000">
                    <a:alpha val="43137"/>
                  </a:srgbClr>
                </a:outerShdw>
              </a:effectLst>
              <a:latin typeface="Arial Narrow" panose="020B0606020202030204" pitchFamily="34" charset="0"/>
            </a:endParaRPr>
          </a:p>
          <a:p>
            <a:pPr marL="914400" indent="-341313"/>
            <a:r>
              <a:rPr lang="en-US" dirty="0">
                <a:solidFill>
                  <a:schemeClr val="bg1"/>
                </a:solidFill>
                <a:effectLst>
                  <a:outerShdw blurRad="38100" dist="38100" dir="2700000" algn="tl">
                    <a:srgbClr val="000000">
                      <a:alpha val="43137"/>
                    </a:srgbClr>
                  </a:outerShdw>
                </a:effectLst>
                <a:latin typeface="Arial Narrow" panose="020B0606020202030204" pitchFamily="34" charset="0"/>
              </a:rPr>
              <a:t>All members are </a:t>
            </a:r>
            <a:r>
              <a:rPr lang="en-US" b="1" dirty="0">
                <a:solidFill>
                  <a:srgbClr val="FFC000"/>
                </a:solidFill>
                <a:effectLst>
                  <a:outerShdw blurRad="38100" dist="38100" dir="2700000" algn="tl">
                    <a:srgbClr val="000000">
                      <a:alpha val="43137"/>
                    </a:srgbClr>
                  </a:outerShdw>
                </a:effectLst>
                <a:latin typeface="Arial Narrow" panose="020B0606020202030204" pitchFamily="34" charset="0"/>
              </a:rPr>
              <a:t>STRONGLY ENCOURAGED </a:t>
            </a:r>
            <a:r>
              <a:rPr lang="en-US" dirty="0">
                <a:solidFill>
                  <a:schemeClr val="bg1"/>
                </a:solidFill>
                <a:effectLst>
                  <a:outerShdw blurRad="38100" dist="38100" dir="2700000" algn="tl">
                    <a:srgbClr val="000000">
                      <a:alpha val="43137"/>
                    </a:srgbClr>
                  </a:outerShdw>
                </a:effectLst>
                <a:latin typeface="Arial Narrow" panose="020B0606020202030204" pitchFamily="34" charset="0"/>
              </a:rPr>
              <a:t>to share their personal email with the Knights of Columbus OR to set up a personal email account as soon as practicable</a:t>
            </a:r>
          </a:p>
          <a:p>
            <a:pPr marL="573087" indent="0">
              <a:buNone/>
            </a:pPr>
            <a:endParaRPr lang="en-US" dirty="0">
              <a:solidFill>
                <a:schemeClr val="bg1"/>
              </a:solidFill>
              <a:effectLst>
                <a:outerShdw blurRad="38100" dist="38100" dir="2700000" algn="tl">
                  <a:srgbClr val="000000">
                    <a:alpha val="43137"/>
                  </a:srgbClr>
                </a:outerShdw>
              </a:effectLst>
              <a:latin typeface="Arial Narrow" panose="020B0606020202030204" pitchFamily="34" charset="0"/>
            </a:endParaRPr>
          </a:p>
          <a:p>
            <a:pPr marL="914400" indent="-341313"/>
            <a:r>
              <a:rPr lang="en-US" dirty="0">
                <a:solidFill>
                  <a:schemeClr val="bg1"/>
                </a:solidFill>
                <a:effectLst>
                  <a:outerShdw blurRad="38100" dist="38100" dir="2700000" algn="tl">
                    <a:srgbClr val="000000">
                      <a:alpha val="43137"/>
                    </a:srgbClr>
                  </a:outerShdw>
                </a:effectLst>
                <a:latin typeface="Arial Narrow" panose="020B0606020202030204" pitchFamily="34" charset="0"/>
              </a:rPr>
              <a:t>Provides a means of </a:t>
            </a:r>
            <a:r>
              <a:rPr lang="en-US" b="1" dirty="0">
                <a:solidFill>
                  <a:srgbClr val="FFC000"/>
                </a:solidFill>
                <a:effectLst>
                  <a:outerShdw blurRad="38100" dist="38100" dir="2700000" algn="tl">
                    <a:srgbClr val="000000">
                      <a:alpha val="43137"/>
                    </a:srgbClr>
                  </a:outerShdw>
                </a:effectLst>
                <a:latin typeface="Arial Narrow" panose="020B0606020202030204" pitchFamily="34" charset="0"/>
              </a:rPr>
              <a:t>SUPERIOR </a:t>
            </a:r>
            <a:r>
              <a:rPr lang="en-US" b="1" cap="all" dirty="0">
                <a:solidFill>
                  <a:srgbClr val="FFC000"/>
                </a:solidFill>
                <a:effectLst>
                  <a:outerShdw blurRad="38100" dist="38100" dir="2700000" algn="tl">
                    <a:srgbClr val="000000">
                      <a:alpha val="43137"/>
                    </a:srgbClr>
                  </a:outerShdw>
                </a:effectLst>
                <a:latin typeface="Arial Narrow" panose="020B0606020202030204" pitchFamily="34" charset="0"/>
              </a:rPr>
              <a:t>communication </a:t>
            </a:r>
            <a:r>
              <a:rPr lang="en-US" dirty="0">
                <a:solidFill>
                  <a:schemeClr val="bg1"/>
                </a:solidFill>
                <a:effectLst>
                  <a:outerShdw blurRad="38100" dist="38100" dir="2700000" algn="tl">
                    <a:srgbClr val="000000">
                      <a:alpha val="43137"/>
                    </a:srgbClr>
                  </a:outerShdw>
                </a:effectLst>
                <a:latin typeface="Arial Narrow" panose="020B0606020202030204" pitchFamily="34" charset="0"/>
              </a:rPr>
              <a:t>for key leaders to remain informed of the Order’s programs and initiatives </a:t>
            </a:r>
          </a:p>
          <a:p>
            <a:endParaRPr lang="en-US" dirty="0">
              <a:latin typeface="Arial Narrow" panose="020B0606020202030204" pitchFamily="34" charset="0"/>
            </a:endParaRPr>
          </a:p>
        </p:txBody>
      </p:sp>
      <p:sp>
        <p:nvSpPr>
          <p:cNvPr id="4" name="Slide Number Placeholder 3">
            <a:extLst>
              <a:ext uri="{FF2B5EF4-FFF2-40B4-BE49-F238E27FC236}">
                <a16:creationId xmlns:a16="http://schemas.microsoft.com/office/drawing/2014/main" id="{A5CC20A8-F3F6-4119-BB6C-749B79C74AB7}"/>
              </a:ext>
            </a:extLst>
          </p:cNvPr>
          <p:cNvSpPr>
            <a:spLocks noGrp="1"/>
          </p:cNvSpPr>
          <p:nvPr>
            <p:ph type="sldNum" sz="quarter" idx="12"/>
          </p:nvPr>
        </p:nvSpPr>
        <p:spPr/>
        <p:txBody>
          <a:bodyPr/>
          <a:lstStyle/>
          <a:p>
            <a:fld id="{C6C4D26B-29C8-491F-A26F-495CA5F08FC7}" type="slidenum">
              <a:rPr lang="en-US" smtClean="0"/>
              <a:t>18</a:t>
            </a:fld>
            <a:endParaRPr lang="en-US" dirty="0"/>
          </a:p>
        </p:txBody>
      </p:sp>
    </p:spTree>
    <p:extLst>
      <p:ext uri="{BB962C8B-B14F-4D97-AF65-F5344CB8AC3E}">
        <p14:creationId xmlns:p14="http://schemas.microsoft.com/office/powerpoint/2010/main" val="1533611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D632182-AC45-4CB6-8AEE-8D64E8C127E7}"/>
              </a:ext>
            </a:extLst>
          </p:cNvPr>
          <p:cNvSpPr txBox="1">
            <a:spLocks/>
          </p:cNvSpPr>
          <p:nvPr/>
        </p:nvSpPr>
        <p:spPr bwMode="auto">
          <a:xfrm>
            <a:off x="468923" y="1454629"/>
            <a:ext cx="11060468" cy="299728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defRPr/>
            </a:pPr>
            <a:r>
              <a:rPr lang="en-US" sz="5400" kern="0" dirty="0">
                <a:solidFill>
                  <a:srgbClr val="FFFFFF"/>
                </a:solidFill>
              </a:rPr>
              <a:t>Protecting Our Children: </a:t>
            </a:r>
          </a:p>
          <a:p>
            <a:pPr lvl="0">
              <a:defRPr/>
            </a:pPr>
            <a:r>
              <a:rPr lang="en-US" sz="5400" kern="0" dirty="0">
                <a:solidFill>
                  <a:srgbClr val="FFFFFF"/>
                </a:solidFill>
              </a:rPr>
              <a:t>A Program For Families</a:t>
            </a:r>
            <a:endParaRPr kumimoji="0" lang="en-US" sz="54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Tree>
    <p:extLst>
      <p:ext uri="{BB962C8B-B14F-4D97-AF65-F5344CB8AC3E}">
        <p14:creationId xmlns:p14="http://schemas.microsoft.com/office/powerpoint/2010/main" val="3288723482"/>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D632182-AC45-4CB6-8AEE-8D64E8C127E7}"/>
              </a:ext>
            </a:extLst>
          </p:cNvPr>
          <p:cNvSpPr txBox="1">
            <a:spLocks/>
          </p:cNvSpPr>
          <p:nvPr/>
        </p:nvSpPr>
        <p:spPr bwMode="auto">
          <a:xfrm>
            <a:off x="468923" y="1454629"/>
            <a:ext cx="11060468" cy="299728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defRPr/>
            </a:pPr>
            <a:r>
              <a:rPr lang="en-US" sz="6000" kern="0" dirty="0">
                <a:solidFill>
                  <a:srgbClr val="FFFFFF"/>
                </a:solidFill>
              </a:rPr>
              <a:t>Council Governance</a:t>
            </a:r>
          </a:p>
          <a:p>
            <a:pPr lvl="0">
              <a:defRPr/>
            </a:pPr>
            <a:r>
              <a:rPr lang="en-US" sz="6000" kern="0" dirty="0">
                <a:solidFill>
                  <a:srgbClr val="FFFFFF"/>
                </a:solidFill>
              </a:rPr>
              <a:t> Excellence Team</a:t>
            </a:r>
            <a:endParaRPr kumimoji="0" lang="en-US" sz="60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Tree>
    <p:extLst>
      <p:ext uri="{BB962C8B-B14F-4D97-AF65-F5344CB8AC3E}">
        <p14:creationId xmlns:p14="http://schemas.microsoft.com/office/powerpoint/2010/main" val="3398456971"/>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1F1F6-1694-471A-82BA-765F21A468F6}"/>
              </a:ext>
            </a:extLst>
          </p:cNvPr>
          <p:cNvSpPr>
            <a:spLocks noGrp="1"/>
          </p:cNvSpPr>
          <p:nvPr>
            <p:ph type="title"/>
          </p:nvPr>
        </p:nvSpPr>
        <p:spPr>
          <a:xfrm>
            <a:off x="454509" y="3847128"/>
            <a:ext cx="3290887" cy="2452687"/>
          </a:xfrm>
        </p:spPr>
        <p:txBody>
          <a:bodyPr anchor="ctr">
            <a:normAutofit/>
          </a:bodyPr>
          <a:lstStyle/>
          <a:p>
            <a:r>
              <a:rPr lang="en-US" sz="3600" b="1" dirty="0">
                <a:effectLst>
                  <a:outerShdw blurRad="38100" dist="38100" dir="2700000" algn="tl">
                    <a:srgbClr val="000000">
                      <a:alpha val="43137"/>
                    </a:srgbClr>
                  </a:outerShdw>
                </a:effectLst>
                <a:latin typeface="Arial Narrow" panose="020B0606020202030204" pitchFamily="34" charset="0"/>
              </a:rPr>
              <a:t>PROTECTING OUR CHILDREN: </a:t>
            </a:r>
            <a:br>
              <a:rPr lang="en-US" sz="3600" b="1" dirty="0">
                <a:effectLst>
                  <a:outerShdw blurRad="38100" dist="38100" dir="2700000" algn="tl">
                    <a:srgbClr val="000000">
                      <a:alpha val="43137"/>
                    </a:srgbClr>
                  </a:outerShdw>
                </a:effectLst>
                <a:latin typeface="Arial Narrow" panose="020B0606020202030204" pitchFamily="34" charset="0"/>
              </a:rPr>
            </a:br>
            <a:r>
              <a:rPr lang="en-US" sz="3600" b="1" dirty="0">
                <a:effectLst>
                  <a:outerShdw blurRad="38100" dist="38100" dir="2700000" algn="tl">
                    <a:srgbClr val="000000">
                      <a:alpha val="43137"/>
                    </a:srgbClr>
                  </a:outerShdw>
                </a:effectLst>
                <a:latin typeface="Arial Narrow" panose="020B0606020202030204" pitchFamily="34" charset="0"/>
              </a:rPr>
              <a:t>A Program For Families</a:t>
            </a:r>
            <a:endParaRPr lang="en-US" sz="3600" dirty="0">
              <a:effectLst>
                <a:outerShdw blurRad="38100" dist="38100" dir="2700000" algn="tl">
                  <a:srgbClr val="000000">
                    <a:alpha val="43137"/>
                  </a:srgbClr>
                </a:outerShdw>
              </a:effectLst>
              <a:latin typeface="Arial Narrow" panose="020B0606020202030204" pitchFamily="34" charset="0"/>
            </a:endParaRPr>
          </a:p>
        </p:txBody>
      </p:sp>
      <p:pic>
        <p:nvPicPr>
          <p:cNvPr id="5" name="Picture 4">
            <a:extLst>
              <a:ext uri="{FF2B5EF4-FFF2-40B4-BE49-F238E27FC236}">
                <a16:creationId xmlns:a16="http://schemas.microsoft.com/office/drawing/2014/main" id="{8FDBCE76-37AD-4076-8A13-70848698BB26}"/>
              </a:ext>
            </a:extLst>
          </p:cNvPr>
          <p:cNvPicPr>
            <a:picLocks noChangeAspect="1"/>
          </p:cNvPicPr>
          <p:nvPr/>
        </p:nvPicPr>
        <p:blipFill rotWithShape="1">
          <a:blip r:embed="rId2"/>
          <a:srcRect t="724" b="2658"/>
          <a:stretch/>
        </p:blipFill>
        <p:spPr>
          <a:xfrm>
            <a:off x="20" y="10"/>
            <a:ext cx="12191980" cy="3710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3" name="Content Placeholder 2">
            <a:extLst>
              <a:ext uri="{FF2B5EF4-FFF2-40B4-BE49-F238E27FC236}">
                <a16:creationId xmlns:a16="http://schemas.microsoft.com/office/drawing/2014/main" id="{FEB2DF37-33E0-487A-8CD4-2CDB4A56470E}"/>
              </a:ext>
            </a:extLst>
          </p:cNvPr>
          <p:cNvSpPr>
            <a:spLocks noGrp="1"/>
          </p:cNvSpPr>
          <p:nvPr>
            <p:ph idx="1"/>
          </p:nvPr>
        </p:nvSpPr>
        <p:spPr>
          <a:xfrm>
            <a:off x="3485322" y="3847128"/>
            <a:ext cx="8507896" cy="2874347"/>
          </a:xfrm>
        </p:spPr>
        <p:txBody>
          <a:bodyPr anchor="ctr">
            <a:normAutofit fontScale="92500" lnSpcReduction="10000"/>
          </a:bodyPr>
          <a:lstStyle/>
          <a:p>
            <a:pPr marL="914400" indent="-341313"/>
            <a:r>
              <a:rPr lang="en-US" sz="1800" b="1" dirty="0">
                <a:latin typeface="Arial Narrow" panose="020B0606020202030204" pitchFamily="34" charset="0"/>
              </a:rPr>
              <a:t>Protecting Our Children: A Family’s Response to Sexual Abuse, a short documentary film produced by the Knights of Columbus.</a:t>
            </a:r>
          </a:p>
          <a:p>
            <a:pPr marL="914400" indent="-341313"/>
            <a:r>
              <a:rPr lang="en-US" sz="1800" b="1" dirty="0">
                <a:latin typeface="Arial Narrow" panose="020B0606020202030204" pitchFamily="34" charset="0"/>
              </a:rPr>
              <a:t>Offers families a deeply personal and practical account of how one Knight and his family addressed their son’s abuse by a close family friend. </a:t>
            </a:r>
          </a:p>
          <a:p>
            <a:pPr marL="914400" indent="-341313"/>
            <a:r>
              <a:rPr lang="en-US" sz="1800" b="1" dirty="0">
                <a:latin typeface="Arial Narrow" panose="020B0606020202030204" pitchFamily="34" charset="0"/>
              </a:rPr>
              <a:t>Presents parents with the scope and scale of the risks families face from sexual abuse in today’s society and provides them with knowledge and concrete steps they can follow to help keep their children safe.</a:t>
            </a:r>
          </a:p>
          <a:p>
            <a:pPr marL="914400" indent="-341313"/>
            <a:r>
              <a:rPr lang="en-US" sz="1800" b="1" dirty="0">
                <a:latin typeface="Arial Narrow" panose="020B0606020202030204" pitchFamily="34" charset="0"/>
              </a:rPr>
              <a:t>Streaming at </a:t>
            </a:r>
            <a:r>
              <a:rPr lang="en-US" sz="1800" b="1" spc="150" dirty="0">
                <a:latin typeface="Arial Narrow" panose="020B0606020202030204" pitchFamily="34" charset="0"/>
              </a:rPr>
              <a:t> </a:t>
            </a:r>
            <a:r>
              <a:rPr lang="en-US" sz="2000" b="1" u="sng" spc="50" dirty="0">
                <a:solidFill>
                  <a:srgbClr val="0070C0"/>
                </a:solidFill>
                <a:latin typeface="Arial Narrow" panose="020B0606020202030204" pitchFamily="34" charset="0"/>
              </a:rPr>
              <a:t>kofc.org/safe   </a:t>
            </a:r>
          </a:p>
          <a:p>
            <a:pPr marL="914400" indent="-341313"/>
            <a:r>
              <a:rPr lang="en-US" sz="1800" b="1" i="1" spc="50" dirty="0">
                <a:latin typeface="Arial Narrow" panose="020B0606020202030204" pitchFamily="34" charset="0"/>
              </a:rPr>
              <a:t>Guide For Families </a:t>
            </a:r>
            <a:r>
              <a:rPr lang="en-US" sz="1800" b="1" spc="50" dirty="0">
                <a:latin typeface="Arial Narrow" panose="020B0606020202030204" pitchFamily="34" charset="0"/>
              </a:rPr>
              <a:t>and </a:t>
            </a:r>
            <a:r>
              <a:rPr lang="en-US" sz="1800" b="1" i="1" spc="50" dirty="0">
                <a:latin typeface="Arial Narrow" panose="020B0606020202030204" pitchFamily="34" charset="0"/>
              </a:rPr>
              <a:t>Quick Reference Guide </a:t>
            </a:r>
            <a:r>
              <a:rPr lang="en-US" sz="1800" b="1" spc="50" dirty="0">
                <a:latin typeface="Arial Narrow" panose="020B0606020202030204" pitchFamily="34" charset="0"/>
              </a:rPr>
              <a:t>at </a:t>
            </a:r>
            <a:r>
              <a:rPr lang="en-US" sz="1800" b="1" u="sng" spc="50" dirty="0">
                <a:solidFill>
                  <a:srgbClr val="0070C0"/>
                </a:solidFill>
                <a:latin typeface="Arial Narrow" panose="020B0606020202030204" pitchFamily="34" charset="0"/>
              </a:rPr>
              <a:t>kofc.org/safe </a:t>
            </a:r>
          </a:p>
          <a:p>
            <a:pPr marL="914400" indent="-341313"/>
            <a:r>
              <a:rPr lang="en-US" sz="1800" b="1" spc="50" dirty="0">
                <a:latin typeface="Arial Narrow" panose="020B0606020202030204" pitchFamily="34" charset="0"/>
              </a:rPr>
              <a:t>English; </a:t>
            </a:r>
            <a:r>
              <a:rPr lang="en-US" sz="1800" b="1" i="1" spc="50" dirty="0">
                <a:latin typeface="Arial Narrow" panose="020B0606020202030204" pitchFamily="34" charset="0"/>
              </a:rPr>
              <a:t>Coming Soon </a:t>
            </a:r>
            <a:r>
              <a:rPr lang="en-US" sz="1800" b="1" spc="50" dirty="0">
                <a:latin typeface="Arial Narrow" panose="020B0606020202030204" pitchFamily="34" charset="0"/>
              </a:rPr>
              <a:t>- Spanish, French, and Polish  </a:t>
            </a:r>
          </a:p>
          <a:p>
            <a:endParaRPr lang="en-US" sz="1500" dirty="0">
              <a:latin typeface="Arial Narrow" panose="020B0606020202030204" pitchFamily="34" charset="0"/>
            </a:endParaRPr>
          </a:p>
        </p:txBody>
      </p:sp>
      <p:sp>
        <p:nvSpPr>
          <p:cNvPr id="4" name="Slide Number Placeholder 3">
            <a:extLst>
              <a:ext uri="{FF2B5EF4-FFF2-40B4-BE49-F238E27FC236}">
                <a16:creationId xmlns:a16="http://schemas.microsoft.com/office/drawing/2014/main" id="{A5CC20A8-F3F6-4119-BB6C-749B79C74AB7}"/>
              </a:ext>
            </a:extLst>
          </p:cNvPr>
          <p:cNvSpPr>
            <a:spLocks noGrp="1"/>
          </p:cNvSpPr>
          <p:nvPr>
            <p:ph type="sldNum" sz="quarter" idx="12"/>
          </p:nvPr>
        </p:nvSpPr>
        <p:spPr>
          <a:xfrm>
            <a:off x="8864600" y="6356350"/>
            <a:ext cx="2743200" cy="365125"/>
          </a:xfrm>
        </p:spPr>
        <p:txBody>
          <a:bodyPr>
            <a:normAutofit/>
          </a:bodyPr>
          <a:lstStyle/>
          <a:p>
            <a:pPr>
              <a:spcAft>
                <a:spcPts val="600"/>
              </a:spcAft>
            </a:pPr>
            <a:fld id="{C6C4D26B-29C8-491F-A26F-495CA5F08FC7}" type="slidenum">
              <a:rPr lang="en-US">
                <a:solidFill>
                  <a:schemeClr val="tx1">
                    <a:lumMod val="75000"/>
                    <a:lumOff val="25000"/>
                  </a:schemeClr>
                </a:solidFill>
              </a:rPr>
              <a:pPr>
                <a:spcAft>
                  <a:spcPts val="600"/>
                </a:spcAft>
              </a:pPr>
              <a:t>20</a:t>
            </a:fld>
            <a:endParaRPr lang="en-US" dirty="0">
              <a:solidFill>
                <a:schemeClr val="tx1">
                  <a:lumMod val="75000"/>
                  <a:lumOff val="25000"/>
                </a:schemeClr>
              </a:solidFill>
            </a:endParaRPr>
          </a:p>
        </p:txBody>
      </p:sp>
    </p:spTree>
    <p:extLst>
      <p:ext uri="{BB962C8B-B14F-4D97-AF65-F5344CB8AC3E}">
        <p14:creationId xmlns:p14="http://schemas.microsoft.com/office/powerpoint/2010/main" val="4251296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D632182-AC45-4CB6-8AEE-8D64E8C127E7}"/>
              </a:ext>
            </a:extLst>
          </p:cNvPr>
          <p:cNvSpPr txBox="1">
            <a:spLocks/>
          </p:cNvSpPr>
          <p:nvPr/>
        </p:nvSpPr>
        <p:spPr bwMode="auto">
          <a:xfrm>
            <a:off x="468923" y="1454629"/>
            <a:ext cx="11060468" cy="299728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defRPr/>
            </a:pPr>
            <a:r>
              <a:rPr lang="en-US" sz="5400" kern="0" dirty="0">
                <a:solidFill>
                  <a:srgbClr val="FFFFFF"/>
                </a:solidFill>
              </a:rPr>
              <a:t>Officers’ Desk Reference</a:t>
            </a:r>
            <a:endParaRPr kumimoji="0" lang="en-US" sz="54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Tree>
    <p:extLst>
      <p:ext uri="{BB962C8B-B14F-4D97-AF65-F5344CB8AC3E}">
        <p14:creationId xmlns:p14="http://schemas.microsoft.com/office/powerpoint/2010/main" val="2830153457"/>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354767" y="245800"/>
            <a:ext cx="11532433" cy="1310284"/>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60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Officers’ Desk Reference</a:t>
            </a:r>
          </a:p>
        </p:txBody>
      </p:sp>
      <p:sp>
        <p:nvSpPr>
          <p:cNvPr id="8" name="Rectangle 4">
            <a:extLst>
              <a:ext uri="{FF2B5EF4-FFF2-40B4-BE49-F238E27FC236}">
                <a16:creationId xmlns:a16="http://schemas.microsoft.com/office/drawing/2014/main" id="{06A7E4DF-8787-4A91-B867-0258C8AB44D0}"/>
              </a:ext>
            </a:extLst>
          </p:cNvPr>
          <p:cNvSpPr>
            <a:spLocks noChangeArrowheads="1"/>
          </p:cNvSpPr>
          <p:nvPr/>
        </p:nvSpPr>
        <p:spPr bwMode="auto">
          <a:xfrm>
            <a:off x="354766" y="2813769"/>
            <a:ext cx="11637363" cy="2123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2" tIns="914112" rIns="914112" bIns="91411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4E586A"/>
                </a:solidFill>
                <a:effectLst/>
                <a:latin typeface="+mj-lt"/>
                <a:cs typeface="Segoe UI" panose="020B0502040204020203" pitchFamily="34" charset="0"/>
              </a:rPr>
              <a:t> </a:t>
            </a:r>
            <a:endParaRPr kumimoji="0" lang="en-US" altLang="en-US" sz="11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11">
            <a:extLst>
              <a:ext uri="{FF2B5EF4-FFF2-40B4-BE49-F238E27FC236}">
                <a16:creationId xmlns:a16="http://schemas.microsoft.com/office/drawing/2014/main" id="{1E05A475-608A-4402-ABE1-09C117AF9B48}"/>
              </a:ext>
            </a:extLst>
          </p:cNvPr>
          <p:cNvSpPr/>
          <p:nvPr/>
        </p:nvSpPr>
        <p:spPr>
          <a:xfrm>
            <a:off x="342275" y="1886739"/>
            <a:ext cx="11507450" cy="3354765"/>
          </a:xfrm>
          <a:prstGeom prst="rect">
            <a:avLst/>
          </a:prstGeom>
        </p:spPr>
        <p:txBody>
          <a:bodyPr wrap="square">
            <a:spAutoFit/>
          </a:bodyPr>
          <a:lstStyle/>
          <a:p>
            <a:pPr marL="285750" indent="-285750">
              <a:buFont typeface="Arial" panose="020B0604020202020204" pitchFamily="34" charset="0"/>
              <a:buChar char="•"/>
            </a:pPr>
            <a:r>
              <a:rPr lang="en-US" sz="2800" dirty="0">
                <a:effectLst>
                  <a:outerShdw blurRad="38100" dist="38100" dir="2700000" algn="tl">
                    <a:srgbClr val="000000">
                      <a:alpha val="43137"/>
                    </a:srgbClr>
                  </a:outerShdw>
                </a:effectLst>
                <a:latin typeface="Arial Narrow" panose="020B0606020202030204" pitchFamily="34" charset="0"/>
              </a:rPr>
              <a:t>Offers practical guidance for state and local officers on various matters relating to Knights of Columbus councils and assemblies</a:t>
            </a:r>
          </a:p>
          <a:p>
            <a:endParaRPr lang="en-US" sz="800" dirty="0">
              <a:effectLst>
                <a:outerShdw blurRad="38100" dist="38100" dir="2700000" algn="tl">
                  <a:srgbClr val="000000">
                    <a:alpha val="43137"/>
                  </a:srgbClr>
                </a:outerShdw>
              </a:effectLst>
              <a:latin typeface="Arial Narrow" panose="020B0606020202030204" pitchFamily="34" charset="0"/>
            </a:endParaRPr>
          </a:p>
          <a:p>
            <a:pPr marL="285750" indent="-285750">
              <a:buFont typeface="Arial" panose="020B0604020202020204" pitchFamily="34" charset="0"/>
              <a:buChar char="•"/>
            </a:pPr>
            <a:r>
              <a:rPr lang="en-US" sz="2800" dirty="0">
                <a:effectLst>
                  <a:outerShdw blurRad="38100" dist="38100" dir="2700000" algn="tl">
                    <a:srgbClr val="000000">
                      <a:alpha val="43137"/>
                    </a:srgbClr>
                  </a:outerShdw>
                </a:effectLst>
                <a:latin typeface="Arial Narrow" panose="020B0606020202030204" pitchFamily="34" charset="0"/>
              </a:rPr>
              <a:t>District Deputies, State Advocates, and State Deputies should address how policies and procedures contained in the Officers' Desk Reference may apply in specific cases</a:t>
            </a:r>
          </a:p>
          <a:p>
            <a:endParaRPr lang="en-US" sz="800" dirty="0">
              <a:effectLst>
                <a:outerShdw blurRad="38100" dist="38100" dir="2700000" algn="tl">
                  <a:srgbClr val="000000">
                    <a:alpha val="43137"/>
                  </a:srgbClr>
                </a:outerShdw>
              </a:effectLst>
              <a:latin typeface="Arial Narrow" panose="020B0606020202030204" pitchFamily="34" charset="0"/>
            </a:endParaRPr>
          </a:p>
          <a:p>
            <a:pPr marL="285750" indent="-285750">
              <a:buFont typeface="Arial" panose="020B0604020202020204" pitchFamily="34" charset="0"/>
              <a:buChar char="•"/>
            </a:pPr>
            <a:r>
              <a:rPr lang="en-US" sz="2800" dirty="0">
                <a:effectLst>
                  <a:outerShdw blurRad="38100" dist="38100" dir="2700000" algn="tl">
                    <a:srgbClr val="000000">
                      <a:alpha val="43137"/>
                    </a:srgbClr>
                  </a:outerShdw>
                </a:effectLst>
                <a:latin typeface="Arial Narrow" panose="020B0606020202030204" pitchFamily="34" charset="0"/>
              </a:rPr>
              <a:t>District Deputies, State Advocates, and State Deputies should direct questions they have to the Supreme Advocate's Office at </a:t>
            </a:r>
            <a:r>
              <a:rPr lang="en-US" sz="2800" b="1" dirty="0">
                <a:solidFill>
                  <a:srgbClr val="FFC000"/>
                </a:solidFill>
                <a:effectLst>
                  <a:outerShdw blurRad="38100" dist="38100" dir="2700000" algn="tl">
                    <a:srgbClr val="000000">
                      <a:alpha val="43137"/>
                    </a:srgbClr>
                  </a:outerShdw>
                </a:effectLst>
                <a:latin typeface="Arial Narrow" panose="020B0606020202030204" pitchFamily="34" charset="0"/>
              </a:rPr>
              <a:t>advocate@kofc.org</a:t>
            </a:r>
            <a:endParaRPr lang="en-US" sz="2800" dirty="0">
              <a:effectLst>
                <a:outerShdw blurRad="38100" dist="38100" dir="2700000" algn="tl">
                  <a:srgbClr val="000000">
                    <a:alpha val="43137"/>
                  </a:srgbClr>
                </a:outerShdw>
              </a:effectLst>
              <a:latin typeface="Arial Narrow" panose="020B0606020202030204" pitchFamily="34" charset="0"/>
            </a:endParaRPr>
          </a:p>
        </p:txBody>
      </p:sp>
    </p:spTree>
    <p:extLst>
      <p:ext uri="{BB962C8B-B14F-4D97-AF65-F5344CB8AC3E}">
        <p14:creationId xmlns:p14="http://schemas.microsoft.com/office/powerpoint/2010/main" val="1824871232"/>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D632182-AC45-4CB6-8AEE-8D64E8C127E7}"/>
              </a:ext>
            </a:extLst>
          </p:cNvPr>
          <p:cNvSpPr txBox="1">
            <a:spLocks/>
          </p:cNvSpPr>
          <p:nvPr/>
        </p:nvSpPr>
        <p:spPr bwMode="auto">
          <a:xfrm>
            <a:off x="145366" y="629431"/>
            <a:ext cx="11901268" cy="1792658"/>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6000" kern="0" dirty="0">
                <a:solidFill>
                  <a:srgbClr val="FFFFFF"/>
                </a:solidFill>
              </a:rPr>
              <a:t>Office of the Supreme Advocate</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kern="0" dirty="0">
                <a:solidFill>
                  <a:srgbClr val="FFFFFF"/>
                </a:solidFill>
              </a:rPr>
              <a:t>Office of Youth Protection</a:t>
            </a:r>
            <a:r>
              <a:rPr kumimoji="0" lang="en-US" sz="11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 </a:t>
            </a:r>
          </a:p>
        </p:txBody>
      </p:sp>
      <p:sp>
        <p:nvSpPr>
          <p:cNvPr id="3" name="Rectangle 3">
            <a:extLst>
              <a:ext uri="{FF2B5EF4-FFF2-40B4-BE49-F238E27FC236}">
                <a16:creationId xmlns:a16="http://schemas.microsoft.com/office/drawing/2014/main" id="{D9670909-49B1-4D08-BC56-1EDCC0AABF9A}"/>
              </a:ext>
            </a:extLst>
          </p:cNvPr>
          <p:cNvSpPr txBox="1">
            <a:spLocks noChangeArrowheads="1"/>
          </p:cNvSpPr>
          <p:nvPr/>
        </p:nvSpPr>
        <p:spPr bwMode="auto">
          <a:xfrm>
            <a:off x="2556667" y="3103306"/>
            <a:ext cx="7078666" cy="195537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3200" b="1" i="0" u="none" strike="noStrike" kern="1200" cap="none" spc="0" normalizeH="0" baseline="0" noProof="0" dirty="0">
              <a:ln>
                <a:noFill/>
              </a:ln>
              <a:solidFill>
                <a:srgbClr val="FFFFFF"/>
              </a:solidFill>
              <a:effectLst/>
              <a:uLnTx/>
              <a:uFillTx/>
              <a:latin typeface="Arial Narrow" panose="020B060602020203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7200" b="1" i="0" u="none" strike="noStrike" kern="1200" cap="none" spc="70" normalizeH="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rPr>
              <a:t>Thank You</a:t>
            </a:r>
          </a:p>
        </p:txBody>
      </p:sp>
      <p:sp>
        <p:nvSpPr>
          <p:cNvPr id="5" name="Rectangle 3">
            <a:extLst>
              <a:ext uri="{FF2B5EF4-FFF2-40B4-BE49-F238E27FC236}">
                <a16:creationId xmlns:a16="http://schemas.microsoft.com/office/drawing/2014/main" id="{3DB86503-5F9A-4EEE-A722-137A9DEA6DF4}"/>
              </a:ext>
            </a:extLst>
          </p:cNvPr>
          <p:cNvSpPr txBox="1">
            <a:spLocks noChangeArrowheads="1"/>
          </p:cNvSpPr>
          <p:nvPr/>
        </p:nvSpPr>
        <p:spPr bwMode="auto">
          <a:xfrm>
            <a:off x="3457074" y="5058685"/>
            <a:ext cx="5277852" cy="8885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sz="3200" b="1" cap="none" baseline="0">
                <a:solidFill>
                  <a:schemeClr val="bg1"/>
                </a:solidFill>
                <a:latin typeface="Arial Narrow" panose="020B0606020202030204" pitchFamily="34" charset="0"/>
                <a:ea typeface="+mn-ea"/>
                <a:cs typeface="+mn-cs"/>
              </a:defRPr>
            </a:lvl1pPr>
            <a:lvl2pPr marL="742950" indent="-285750" algn="l" rtl="0" eaLnBrk="1" fontAlgn="base" hangingPunct="1">
              <a:spcBef>
                <a:spcPct val="20000"/>
              </a:spcBef>
              <a:spcAft>
                <a:spcPct val="0"/>
              </a:spcAft>
              <a:buChar char="–"/>
              <a:defRPr sz="2800" b="1" cap="none" baseline="0">
                <a:solidFill>
                  <a:schemeClr val="bg1"/>
                </a:solidFill>
                <a:latin typeface="Arial Narrow" panose="020B0606020202030204" pitchFamily="34" charset="0"/>
              </a:defRPr>
            </a:lvl2pPr>
            <a:lvl3pPr marL="1143000" indent="-228600" algn="l" rtl="0" eaLnBrk="1" fontAlgn="base" hangingPunct="1">
              <a:spcBef>
                <a:spcPct val="20000"/>
              </a:spcBef>
              <a:spcAft>
                <a:spcPct val="0"/>
              </a:spcAft>
              <a:buChar char="•"/>
              <a:defRPr sz="2400" b="1" cap="none" baseline="0">
                <a:solidFill>
                  <a:schemeClr val="bg1"/>
                </a:solidFill>
                <a:latin typeface="Arial Narrow" panose="020B0606020202030204" pitchFamily="34" charset="0"/>
              </a:defRPr>
            </a:lvl3pPr>
            <a:lvl4pPr marL="1600200" indent="-228600" algn="l" rtl="0" eaLnBrk="1" fontAlgn="base" hangingPunct="1">
              <a:spcBef>
                <a:spcPct val="20000"/>
              </a:spcBef>
              <a:spcAft>
                <a:spcPct val="0"/>
              </a:spcAft>
              <a:buChar char="–"/>
              <a:defRPr sz="2000" b="1" cap="none" baseline="0">
                <a:solidFill>
                  <a:schemeClr val="bg1"/>
                </a:solidFill>
                <a:latin typeface="Arial Narrow" panose="020B0606020202030204" pitchFamily="34" charset="0"/>
              </a:defRPr>
            </a:lvl4pPr>
            <a:lvl5pPr marL="2057400" indent="-228600" algn="l" rtl="0" eaLnBrk="1" fontAlgn="base" hangingPunct="1">
              <a:spcBef>
                <a:spcPct val="20000"/>
              </a:spcBef>
              <a:spcAft>
                <a:spcPct val="0"/>
              </a:spcAft>
              <a:buChar char="»"/>
              <a:defRPr sz="2000" b="1" cap="none" baseline="0">
                <a:solidFill>
                  <a:schemeClr val="bg1"/>
                </a:solidFill>
                <a:latin typeface="Arial Narrow" panose="020B0606020202030204" pitchFamily="34" charset="0"/>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2000" b="1" i="0" u="none" strike="noStrike" kern="0" cap="none" spc="0" normalizeH="0" baseline="0" noProof="0" dirty="0">
              <a:ln>
                <a:noFill/>
              </a:ln>
              <a:solidFill>
                <a:srgbClr val="FFFFFF"/>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3983885221"/>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354767" y="245800"/>
            <a:ext cx="11637364" cy="1310284"/>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Council Governance Excellence Team</a:t>
            </a:r>
          </a:p>
        </p:txBody>
      </p:sp>
      <p:sp>
        <p:nvSpPr>
          <p:cNvPr id="9" name="TextBox 8">
            <a:extLst>
              <a:ext uri="{FF2B5EF4-FFF2-40B4-BE49-F238E27FC236}">
                <a16:creationId xmlns:a16="http://schemas.microsoft.com/office/drawing/2014/main" id="{96041036-9678-4B08-9966-01EB01B44B40}"/>
              </a:ext>
            </a:extLst>
          </p:cNvPr>
          <p:cNvSpPr txBox="1"/>
          <p:nvPr/>
        </p:nvSpPr>
        <p:spPr>
          <a:xfrm>
            <a:off x="6586330" y="1831029"/>
            <a:ext cx="5405801" cy="4453210"/>
          </a:xfrm>
          <a:prstGeom prst="rect">
            <a:avLst/>
          </a:prstGeom>
          <a:noFill/>
          <a:ln w="2857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4000" b="1" i="0" u="none" strike="noStrike" kern="0" cap="small" spc="0" normalizeH="0" baseline="0">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defRPr>
            </a:lvl1pPr>
            <a:lvl2pPr algn="ctr" fontAlgn="base">
              <a:spcBef>
                <a:spcPct val="0"/>
              </a:spcBef>
              <a:spcAft>
                <a:spcPct val="0"/>
              </a:spcAft>
              <a:defRPr sz="4400">
                <a:solidFill>
                  <a:schemeClr val="bg1"/>
                </a:solidFill>
                <a:latin typeface="Trump Mediaeval" charset="0"/>
              </a:defRPr>
            </a:lvl2pPr>
            <a:lvl3pPr algn="ctr" fontAlgn="base">
              <a:spcBef>
                <a:spcPct val="0"/>
              </a:spcBef>
              <a:spcAft>
                <a:spcPct val="0"/>
              </a:spcAft>
              <a:defRPr sz="4400">
                <a:solidFill>
                  <a:schemeClr val="bg1"/>
                </a:solidFill>
                <a:latin typeface="Trump Mediaeval" charset="0"/>
              </a:defRPr>
            </a:lvl3pPr>
            <a:lvl4pPr algn="ctr" fontAlgn="base">
              <a:spcBef>
                <a:spcPct val="0"/>
              </a:spcBef>
              <a:spcAft>
                <a:spcPct val="0"/>
              </a:spcAft>
              <a:defRPr sz="4400">
                <a:solidFill>
                  <a:schemeClr val="bg1"/>
                </a:solidFill>
                <a:latin typeface="Trump Mediaeval" charset="0"/>
              </a:defRPr>
            </a:lvl4pPr>
            <a:lvl5pPr algn="ctr" fontAlgn="base">
              <a:spcBef>
                <a:spcPct val="0"/>
              </a:spcBef>
              <a:spcAft>
                <a:spcPct val="0"/>
              </a:spcAft>
              <a:defRPr sz="4400">
                <a:solidFill>
                  <a:schemeClr val="bg1"/>
                </a:solidFill>
                <a:latin typeface="Trump Mediaeval" charset="0"/>
              </a:defRPr>
            </a:lvl5pPr>
            <a:lvl6pPr marL="457200" algn="ctr" fontAlgn="base">
              <a:spcBef>
                <a:spcPct val="0"/>
              </a:spcBef>
              <a:spcAft>
                <a:spcPct val="0"/>
              </a:spcAft>
              <a:defRPr sz="4400">
                <a:solidFill>
                  <a:schemeClr val="bg1"/>
                </a:solidFill>
                <a:latin typeface="Trump Mediaeval" charset="0"/>
              </a:defRPr>
            </a:lvl6pPr>
            <a:lvl7pPr marL="914400" algn="ctr" fontAlgn="base">
              <a:spcBef>
                <a:spcPct val="0"/>
              </a:spcBef>
              <a:spcAft>
                <a:spcPct val="0"/>
              </a:spcAft>
              <a:defRPr sz="4400">
                <a:solidFill>
                  <a:schemeClr val="bg1"/>
                </a:solidFill>
                <a:latin typeface="Trump Mediaeval" charset="0"/>
              </a:defRPr>
            </a:lvl7pPr>
            <a:lvl8pPr marL="1371600" algn="ctr" fontAlgn="base">
              <a:spcBef>
                <a:spcPct val="0"/>
              </a:spcBef>
              <a:spcAft>
                <a:spcPct val="0"/>
              </a:spcAft>
              <a:defRPr sz="4400">
                <a:solidFill>
                  <a:schemeClr val="bg1"/>
                </a:solidFill>
                <a:latin typeface="Trump Mediaeval" charset="0"/>
              </a:defRPr>
            </a:lvl8pPr>
            <a:lvl9pPr marL="1828800" algn="ctr" fontAlgn="base">
              <a:spcBef>
                <a:spcPct val="0"/>
              </a:spcBef>
              <a:spcAft>
                <a:spcPct val="0"/>
              </a:spcAft>
              <a:defRPr sz="4400">
                <a:solidFill>
                  <a:schemeClr val="bg1"/>
                </a:solidFill>
                <a:latin typeface="Trump Mediaeval" charset="0"/>
              </a:defRPr>
            </a:lvl9pPr>
          </a:lstStyle>
          <a:p>
            <a:pPr marL="514350" lvl="0" indent="-514350" algn="l">
              <a:buFont typeface="+mj-lt"/>
              <a:buAutoNum type="arabicPeriod"/>
              <a:defRPr/>
            </a:pPr>
            <a:r>
              <a:rPr lang="en-US" sz="2400" cap="none" spc="50" dirty="0">
                <a:effectLst/>
              </a:rPr>
              <a:t>Council/Home Corporation Relationships </a:t>
            </a:r>
          </a:p>
          <a:p>
            <a:pPr marL="514350" indent="-514350" algn="l">
              <a:buFont typeface="+mj-lt"/>
              <a:buAutoNum type="arabicPeriod"/>
              <a:defRPr/>
            </a:pPr>
            <a:r>
              <a:rPr lang="en-US" sz="2400" cap="none" spc="50" dirty="0">
                <a:effectLst/>
              </a:rPr>
              <a:t>Brand Management </a:t>
            </a:r>
          </a:p>
          <a:p>
            <a:pPr marL="514350" lvl="0" indent="-514350" algn="l">
              <a:buFont typeface="+mj-lt"/>
              <a:buAutoNum type="arabicPeriod"/>
              <a:defRPr/>
            </a:pPr>
            <a:r>
              <a:rPr lang="en-US" sz="2400" cap="none" spc="50" dirty="0">
                <a:effectLst/>
              </a:rPr>
              <a:t>Tax EIN </a:t>
            </a:r>
          </a:p>
          <a:p>
            <a:pPr marL="514350" indent="-514350" algn="l">
              <a:buFont typeface="+mj-lt"/>
              <a:buAutoNum type="arabicPeriod"/>
              <a:defRPr/>
            </a:pPr>
            <a:r>
              <a:rPr lang="en-US" sz="2400" cap="none" spc="50" dirty="0">
                <a:effectLst/>
              </a:rPr>
              <a:t>Liability Insurance</a:t>
            </a:r>
          </a:p>
          <a:p>
            <a:pPr marL="514350" lvl="0" indent="-514350" algn="l">
              <a:buFont typeface="+mj-lt"/>
              <a:buAutoNum type="arabicPeriod"/>
              <a:defRPr/>
            </a:pPr>
            <a:r>
              <a:rPr lang="en-US" sz="2400" cap="none" spc="50" dirty="0">
                <a:effectLst/>
              </a:rPr>
              <a:t>Finances / Investments </a:t>
            </a:r>
          </a:p>
          <a:p>
            <a:pPr marL="514350" indent="-514350" algn="l">
              <a:buFont typeface="+mj-lt"/>
              <a:buAutoNum type="arabicPeriod"/>
              <a:defRPr/>
            </a:pPr>
            <a:r>
              <a:rPr lang="en-US" sz="2400" cap="none" spc="50" dirty="0">
                <a:effectLst/>
              </a:rPr>
              <a:t>By-Laws</a:t>
            </a:r>
          </a:p>
          <a:p>
            <a:pPr marL="514350" indent="-514350" algn="l">
              <a:buFont typeface="+mj-lt"/>
              <a:buAutoNum type="arabicPeriod"/>
              <a:defRPr/>
            </a:pPr>
            <a:r>
              <a:rPr lang="en-US" sz="2400" cap="none" spc="50" dirty="0">
                <a:effectLst/>
              </a:rPr>
              <a:t>Disputes/Litigation</a:t>
            </a:r>
          </a:p>
          <a:p>
            <a:pPr marL="514350" lvl="0" indent="-514350" algn="l">
              <a:buFont typeface="+mj-lt"/>
              <a:buAutoNum type="arabicPeriod"/>
              <a:defRPr/>
            </a:pPr>
            <a:r>
              <a:rPr lang="en-US" sz="2400" cap="none" spc="50" dirty="0">
                <a:effectLst/>
              </a:rPr>
              <a:t>Gaming/Liquor Licensing</a:t>
            </a:r>
          </a:p>
          <a:p>
            <a:pPr marL="514350" lvl="0" indent="-514350" algn="l">
              <a:buFont typeface="+mj-lt"/>
              <a:buAutoNum type="arabicPeriod"/>
              <a:defRPr/>
            </a:pPr>
            <a:r>
              <a:rPr lang="en-US" sz="2400" cap="none" spc="50" dirty="0">
                <a:effectLst/>
              </a:rPr>
              <a:t>Practical Catholic Membership Issues</a:t>
            </a:r>
          </a:p>
          <a:p>
            <a:pPr marL="514350" indent="-514350" algn="l">
              <a:buFont typeface="+mj-lt"/>
              <a:buAutoNum type="arabicPeriod"/>
              <a:defRPr/>
            </a:pPr>
            <a:r>
              <a:rPr lang="en-US" sz="2400" cap="none" spc="50" dirty="0">
                <a:effectLst/>
              </a:rPr>
              <a:t>Privacy </a:t>
            </a:r>
          </a:p>
        </p:txBody>
      </p:sp>
      <p:sp>
        <p:nvSpPr>
          <p:cNvPr id="2" name="TextBox 1">
            <a:extLst>
              <a:ext uri="{FF2B5EF4-FFF2-40B4-BE49-F238E27FC236}">
                <a16:creationId xmlns:a16="http://schemas.microsoft.com/office/drawing/2014/main" id="{8EEF0315-2D46-450A-B684-65964C875FCD}"/>
              </a:ext>
            </a:extLst>
          </p:cNvPr>
          <p:cNvSpPr txBox="1"/>
          <p:nvPr/>
        </p:nvSpPr>
        <p:spPr>
          <a:xfrm>
            <a:off x="354767" y="1775312"/>
            <a:ext cx="6046033" cy="3647152"/>
          </a:xfrm>
          <a:prstGeom prst="rect">
            <a:avLst/>
          </a:prstGeom>
          <a:noFill/>
        </p:spPr>
        <p:txBody>
          <a:bodyPr wrap="square" rtlCol="0">
            <a:spAutoFit/>
          </a:bodyPr>
          <a:lstStyle/>
          <a:p>
            <a:pPr algn="ctr"/>
            <a:r>
              <a:rPr lang="en-US" sz="3000" dirty="0">
                <a:effectLst>
                  <a:outerShdw blurRad="38100" dist="38100" dir="2700000" algn="tl">
                    <a:srgbClr val="000000">
                      <a:alpha val="43137"/>
                    </a:srgbClr>
                  </a:outerShdw>
                </a:effectLst>
                <a:latin typeface="Arial Narrow" panose="020B0606020202030204" pitchFamily="34" charset="0"/>
              </a:rPr>
              <a:t>Council Governance Excellence Team </a:t>
            </a:r>
          </a:p>
          <a:p>
            <a:pPr marL="457200" indent="-457200">
              <a:buFont typeface="Arial" panose="020B0604020202020204" pitchFamily="34" charset="0"/>
              <a:buChar char="•"/>
            </a:pPr>
            <a:endParaRPr lang="en-US" sz="1400" dirty="0">
              <a:effectLst>
                <a:outerShdw blurRad="38100" dist="38100" dir="2700000" algn="tl">
                  <a:srgbClr val="000000">
                    <a:alpha val="43137"/>
                  </a:srgbClr>
                </a:outerShdw>
              </a:effectLst>
              <a:latin typeface="Arial Narrow" panose="020B0606020202030204" pitchFamily="34" charset="0"/>
            </a:endParaRPr>
          </a:p>
          <a:p>
            <a:pPr marL="457200" indent="-457200">
              <a:buFont typeface="Arial" panose="020B0604020202020204" pitchFamily="34" charset="0"/>
              <a:buChar char="•"/>
            </a:pPr>
            <a:r>
              <a:rPr lang="en-US" sz="2800" dirty="0">
                <a:effectLst>
                  <a:outerShdw blurRad="38100" dist="38100" dir="2700000" algn="tl">
                    <a:srgbClr val="000000">
                      <a:alpha val="43137"/>
                    </a:srgbClr>
                  </a:outerShdw>
                </a:effectLst>
                <a:latin typeface="Arial Narrow" panose="020B0606020202030204" pitchFamily="34" charset="0"/>
              </a:rPr>
              <a:t>Dedicated and experienced customer service team of attorneys and paralegals</a:t>
            </a:r>
          </a:p>
          <a:p>
            <a:pPr marL="457200" indent="-457200">
              <a:buFont typeface="Arial" panose="020B0604020202020204" pitchFamily="34" charset="0"/>
              <a:buChar char="•"/>
            </a:pPr>
            <a:endParaRPr lang="en-US" sz="1100" dirty="0">
              <a:effectLst>
                <a:outerShdw blurRad="38100" dist="38100" dir="2700000" algn="tl">
                  <a:srgbClr val="000000">
                    <a:alpha val="43137"/>
                  </a:srgbClr>
                </a:outerShdw>
              </a:effectLst>
              <a:latin typeface="Arial Narrow" panose="020B0606020202030204" pitchFamily="34" charset="0"/>
            </a:endParaRPr>
          </a:p>
          <a:p>
            <a:pPr marL="457200" indent="-457200">
              <a:buFont typeface="Arial" panose="020B0604020202020204" pitchFamily="34" charset="0"/>
              <a:buChar char="•"/>
            </a:pPr>
            <a:r>
              <a:rPr lang="en-US" sz="2800" dirty="0">
                <a:effectLst>
                  <a:outerShdw blurRad="38100" dist="38100" dir="2700000" algn="tl">
                    <a:srgbClr val="000000">
                      <a:alpha val="43137"/>
                    </a:srgbClr>
                  </a:outerShdw>
                </a:effectLst>
                <a:latin typeface="Arial Narrow" panose="020B0606020202030204" pitchFamily="34" charset="0"/>
              </a:rPr>
              <a:t>Assists key leaders in addressing council governance and membership challenges </a:t>
            </a:r>
          </a:p>
          <a:p>
            <a:pPr marL="457200" indent="-457200">
              <a:buFont typeface="Arial" panose="020B0604020202020204" pitchFamily="34" charset="0"/>
              <a:buChar char="•"/>
            </a:pPr>
            <a:endParaRPr lang="en-US" sz="800" dirty="0">
              <a:effectLst>
                <a:outerShdw blurRad="38100" dist="38100" dir="2700000" algn="tl">
                  <a:srgbClr val="000000">
                    <a:alpha val="43137"/>
                  </a:srgbClr>
                </a:outerShdw>
              </a:effectLst>
              <a:latin typeface="Arial Narrow" panose="020B0606020202030204" pitchFamily="34" charset="0"/>
            </a:endParaRPr>
          </a:p>
          <a:p>
            <a:pPr marL="457200" indent="-457200">
              <a:buFont typeface="Arial" panose="020B0604020202020204" pitchFamily="34" charset="0"/>
              <a:buChar char="•"/>
            </a:pPr>
            <a:r>
              <a:rPr lang="en-US" sz="2800" dirty="0">
                <a:effectLst>
                  <a:outerShdw blurRad="38100" dist="38100" dir="2700000" algn="tl">
                    <a:srgbClr val="000000">
                      <a:alpha val="43137"/>
                    </a:srgbClr>
                  </a:outerShdw>
                </a:effectLst>
                <a:latin typeface="Arial Narrow" panose="020B0606020202030204" pitchFamily="34" charset="0"/>
              </a:rPr>
              <a:t>Contact at</a:t>
            </a:r>
            <a:r>
              <a:rPr lang="en-US" sz="2800" dirty="0">
                <a:solidFill>
                  <a:srgbClr val="FFC000"/>
                </a:solidFill>
                <a:effectLst>
                  <a:outerShdw blurRad="38100" dist="38100" dir="2700000" algn="tl">
                    <a:srgbClr val="000000">
                      <a:alpha val="43137"/>
                    </a:srgbClr>
                  </a:outerShdw>
                </a:effectLst>
                <a:latin typeface="Arial Narrow" panose="020B0606020202030204" pitchFamily="34" charset="0"/>
              </a:rPr>
              <a:t> 203.752.4017 </a:t>
            </a:r>
            <a:r>
              <a:rPr lang="en-US" sz="2800" dirty="0">
                <a:effectLst>
                  <a:outerShdw blurRad="38100" dist="38100" dir="2700000" algn="tl">
                    <a:srgbClr val="000000">
                      <a:alpha val="43137"/>
                    </a:srgbClr>
                  </a:outerShdw>
                </a:effectLst>
                <a:latin typeface="Arial Narrow" panose="020B0606020202030204" pitchFamily="34" charset="0"/>
              </a:rPr>
              <a:t>or </a:t>
            </a:r>
            <a:r>
              <a:rPr lang="en-US" sz="2800" dirty="0">
                <a:solidFill>
                  <a:srgbClr val="FFC000"/>
                </a:solidFill>
                <a:effectLst>
                  <a:outerShdw blurRad="38100" dist="38100" dir="2700000" algn="tl">
                    <a:srgbClr val="000000">
                      <a:alpha val="43137"/>
                    </a:srgbClr>
                  </a:outerShdw>
                </a:effectLst>
                <a:latin typeface="Arial Narrow" panose="020B0606020202030204" pitchFamily="34" charset="0"/>
              </a:rPr>
              <a:t>council.handbook@kofc.org </a:t>
            </a:r>
          </a:p>
        </p:txBody>
      </p:sp>
    </p:spTree>
    <p:extLst>
      <p:ext uri="{BB962C8B-B14F-4D97-AF65-F5344CB8AC3E}">
        <p14:creationId xmlns:p14="http://schemas.microsoft.com/office/powerpoint/2010/main" val="3857319804"/>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D632182-AC45-4CB6-8AEE-8D64E8C127E7}"/>
              </a:ext>
            </a:extLst>
          </p:cNvPr>
          <p:cNvSpPr txBox="1">
            <a:spLocks/>
          </p:cNvSpPr>
          <p:nvPr/>
        </p:nvSpPr>
        <p:spPr bwMode="auto">
          <a:xfrm>
            <a:off x="662609" y="1454629"/>
            <a:ext cx="10866782" cy="299728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defRPr/>
            </a:pPr>
            <a:r>
              <a:rPr lang="en-US" sz="6000" kern="0" dirty="0">
                <a:solidFill>
                  <a:srgbClr val="FFFFFF"/>
                </a:solidFill>
              </a:rPr>
              <a:t>Form 990 IRS Annual Filing Requirement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1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 </a:t>
            </a:r>
          </a:p>
        </p:txBody>
      </p:sp>
    </p:spTree>
    <p:extLst>
      <p:ext uri="{BB962C8B-B14F-4D97-AF65-F5344CB8AC3E}">
        <p14:creationId xmlns:p14="http://schemas.microsoft.com/office/powerpoint/2010/main" val="2782881637"/>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1518737" y="245799"/>
            <a:ext cx="9144000" cy="151673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8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The Basics</a:t>
            </a:r>
          </a:p>
          <a:p>
            <a:pPr lvl="0">
              <a:defRPr/>
            </a:pPr>
            <a:r>
              <a:rPr lang="en-US" sz="2800" kern="0" dirty="0">
                <a:solidFill>
                  <a:srgbClr val="FFFFFF"/>
                </a:solidFill>
              </a:rPr>
              <a:t>IRS Filing Requirement</a:t>
            </a:r>
            <a:endParaRPr kumimoji="0" lang="en-US" sz="28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
        <p:nvSpPr>
          <p:cNvPr id="9" name="TextBox 8">
            <a:extLst>
              <a:ext uri="{FF2B5EF4-FFF2-40B4-BE49-F238E27FC236}">
                <a16:creationId xmlns:a16="http://schemas.microsoft.com/office/drawing/2014/main" id="{96041036-9678-4B08-9966-01EB01B44B40}"/>
              </a:ext>
            </a:extLst>
          </p:cNvPr>
          <p:cNvSpPr txBox="1"/>
          <p:nvPr/>
        </p:nvSpPr>
        <p:spPr>
          <a:xfrm>
            <a:off x="913539" y="1992685"/>
            <a:ext cx="10354395" cy="4031179"/>
          </a:xfrm>
          <a:prstGeom prst="rect">
            <a:avLst/>
          </a:prstGeom>
          <a:noFill/>
          <a:ln w="2857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4000" b="1" i="0" u="none" strike="noStrike" kern="0" cap="small" spc="0" normalizeH="0" baseline="0">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defRPr>
            </a:lvl1pPr>
            <a:lvl2pPr algn="ctr" fontAlgn="base">
              <a:spcBef>
                <a:spcPct val="0"/>
              </a:spcBef>
              <a:spcAft>
                <a:spcPct val="0"/>
              </a:spcAft>
              <a:defRPr sz="4400">
                <a:solidFill>
                  <a:schemeClr val="bg1"/>
                </a:solidFill>
                <a:latin typeface="Trump Mediaeval" charset="0"/>
              </a:defRPr>
            </a:lvl2pPr>
            <a:lvl3pPr algn="ctr" fontAlgn="base">
              <a:spcBef>
                <a:spcPct val="0"/>
              </a:spcBef>
              <a:spcAft>
                <a:spcPct val="0"/>
              </a:spcAft>
              <a:defRPr sz="4400">
                <a:solidFill>
                  <a:schemeClr val="bg1"/>
                </a:solidFill>
                <a:latin typeface="Trump Mediaeval" charset="0"/>
              </a:defRPr>
            </a:lvl3pPr>
            <a:lvl4pPr algn="ctr" fontAlgn="base">
              <a:spcBef>
                <a:spcPct val="0"/>
              </a:spcBef>
              <a:spcAft>
                <a:spcPct val="0"/>
              </a:spcAft>
              <a:defRPr sz="4400">
                <a:solidFill>
                  <a:schemeClr val="bg1"/>
                </a:solidFill>
                <a:latin typeface="Trump Mediaeval" charset="0"/>
              </a:defRPr>
            </a:lvl4pPr>
            <a:lvl5pPr algn="ctr" fontAlgn="base">
              <a:spcBef>
                <a:spcPct val="0"/>
              </a:spcBef>
              <a:spcAft>
                <a:spcPct val="0"/>
              </a:spcAft>
              <a:defRPr sz="4400">
                <a:solidFill>
                  <a:schemeClr val="bg1"/>
                </a:solidFill>
                <a:latin typeface="Trump Mediaeval" charset="0"/>
              </a:defRPr>
            </a:lvl5pPr>
            <a:lvl6pPr marL="457200" algn="ctr" fontAlgn="base">
              <a:spcBef>
                <a:spcPct val="0"/>
              </a:spcBef>
              <a:spcAft>
                <a:spcPct val="0"/>
              </a:spcAft>
              <a:defRPr sz="4400">
                <a:solidFill>
                  <a:schemeClr val="bg1"/>
                </a:solidFill>
                <a:latin typeface="Trump Mediaeval" charset="0"/>
              </a:defRPr>
            </a:lvl6pPr>
            <a:lvl7pPr marL="914400" algn="ctr" fontAlgn="base">
              <a:spcBef>
                <a:spcPct val="0"/>
              </a:spcBef>
              <a:spcAft>
                <a:spcPct val="0"/>
              </a:spcAft>
              <a:defRPr sz="4400">
                <a:solidFill>
                  <a:schemeClr val="bg1"/>
                </a:solidFill>
                <a:latin typeface="Trump Mediaeval" charset="0"/>
              </a:defRPr>
            </a:lvl7pPr>
            <a:lvl8pPr marL="1371600" algn="ctr" fontAlgn="base">
              <a:spcBef>
                <a:spcPct val="0"/>
              </a:spcBef>
              <a:spcAft>
                <a:spcPct val="0"/>
              </a:spcAft>
              <a:defRPr sz="4400">
                <a:solidFill>
                  <a:schemeClr val="bg1"/>
                </a:solidFill>
                <a:latin typeface="Trump Mediaeval" charset="0"/>
              </a:defRPr>
            </a:lvl8pPr>
            <a:lvl9pPr marL="1828800" algn="ctr" fontAlgn="base">
              <a:spcBef>
                <a:spcPct val="0"/>
              </a:spcBef>
              <a:spcAft>
                <a:spcPct val="0"/>
              </a:spcAft>
              <a:defRPr sz="4400">
                <a:solidFill>
                  <a:schemeClr val="bg1"/>
                </a:solidFill>
                <a:latin typeface="Trump Mediaeval" charset="0"/>
              </a:defRPr>
            </a:lvl9pPr>
          </a:lstStyle>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US" sz="20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The </a:t>
            </a:r>
            <a:r>
              <a:rPr lang="en-US" sz="2000" cap="none" dirty="0"/>
              <a:t>Internal Revenue Service (IRS) requires the Knights of Columbus and all of its subordinate councils, assemblies, and chapters in the United States (collectively referred to as councils) to file an annual informational tax return (IRS Form 990, 990EZ, or 990N). </a:t>
            </a:r>
            <a:endParaRPr kumimoji="0" lang="en-US" sz="20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lang="en-US" sz="2000" cap="none" dirty="0"/>
              <a:t>Each council must obtain an Employer Identification Number (EIN) from the IRS and then register it with the Supreme Advocate’s Office. </a:t>
            </a: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lang="en-US" sz="2000" cap="none" dirty="0"/>
              <a:t>Once a council obtains an EIN, the Supreme Advocate’s Office will notify the IRS of the council’s affiliation with Supreme so that the council can be granted tax-exempt status. </a:t>
            </a: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lang="en-US" sz="2000" cap="none" dirty="0"/>
              <a:t>A step-by-step guide on how to apply for an EIN is located under the Tax Issues tab of the Officers’ Desk Reference.</a:t>
            </a: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kumimoji="0" lang="en-US" sz="36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a:p>
            <a:pPr marR="0" lvl="0" algn="l" defTabSz="914400" rtl="0" eaLnBrk="1" fontAlgn="base" latinLnBrk="0" hangingPunct="1">
              <a:lnSpc>
                <a:spcPct val="150000"/>
              </a:lnSpc>
              <a:spcBef>
                <a:spcPct val="0"/>
              </a:spcBef>
              <a:spcAft>
                <a:spcPct val="0"/>
              </a:spcAft>
              <a:buClrTx/>
              <a:buSzTx/>
              <a:tabLst/>
              <a:defRPr/>
            </a:pPr>
            <a:endParaRPr kumimoji="0" lang="en-US" sz="36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Tree>
    <p:extLst>
      <p:ext uri="{BB962C8B-B14F-4D97-AF65-F5344CB8AC3E}">
        <p14:creationId xmlns:p14="http://schemas.microsoft.com/office/powerpoint/2010/main" val="3596303263"/>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1518737" y="245799"/>
            <a:ext cx="9144000" cy="151673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8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The Basics</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2800" kern="0" dirty="0">
                <a:solidFill>
                  <a:srgbClr val="FFFFFF"/>
                </a:solidFill>
              </a:rPr>
              <a:t>What are the Annual Filing Requirements</a:t>
            </a:r>
            <a:endParaRPr kumimoji="0" lang="en-US" sz="28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
        <p:nvSpPr>
          <p:cNvPr id="9" name="TextBox 8">
            <a:extLst>
              <a:ext uri="{FF2B5EF4-FFF2-40B4-BE49-F238E27FC236}">
                <a16:creationId xmlns:a16="http://schemas.microsoft.com/office/drawing/2014/main" id="{96041036-9678-4B08-9966-01EB01B44B40}"/>
              </a:ext>
            </a:extLst>
          </p:cNvPr>
          <p:cNvSpPr txBox="1"/>
          <p:nvPr/>
        </p:nvSpPr>
        <p:spPr>
          <a:xfrm>
            <a:off x="913539" y="1921565"/>
            <a:ext cx="10354395" cy="4031179"/>
          </a:xfrm>
          <a:prstGeom prst="rect">
            <a:avLst/>
          </a:prstGeom>
          <a:noFill/>
          <a:ln w="2857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4000" b="1" i="0" u="none" strike="noStrike" kern="0" cap="small" spc="0" normalizeH="0" baseline="0">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defRPr>
            </a:lvl1pPr>
            <a:lvl2pPr algn="ctr" fontAlgn="base">
              <a:spcBef>
                <a:spcPct val="0"/>
              </a:spcBef>
              <a:spcAft>
                <a:spcPct val="0"/>
              </a:spcAft>
              <a:defRPr sz="4400">
                <a:solidFill>
                  <a:schemeClr val="bg1"/>
                </a:solidFill>
                <a:latin typeface="Trump Mediaeval" charset="0"/>
              </a:defRPr>
            </a:lvl2pPr>
            <a:lvl3pPr algn="ctr" fontAlgn="base">
              <a:spcBef>
                <a:spcPct val="0"/>
              </a:spcBef>
              <a:spcAft>
                <a:spcPct val="0"/>
              </a:spcAft>
              <a:defRPr sz="4400">
                <a:solidFill>
                  <a:schemeClr val="bg1"/>
                </a:solidFill>
                <a:latin typeface="Trump Mediaeval" charset="0"/>
              </a:defRPr>
            </a:lvl3pPr>
            <a:lvl4pPr algn="ctr" fontAlgn="base">
              <a:spcBef>
                <a:spcPct val="0"/>
              </a:spcBef>
              <a:spcAft>
                <a:spcPct val="0"/>
              </a:spcAft>
              <a:defRPr sz="4400">
                <a:solidFill>
                  <a:schemeClr val="bg1"/>
                </a:solidFill>
                <a:latin typeface="Trump Mediaeval" charset="0"/>
              </a:defRPr>
            </a:lvl4pPr>
            <a:lvl5pPr algn="ctr" fontAlgn="base">
              <a:spcBef>
                <a:spcPct val="0"/>
              </a:spcBef>
              <a:spcAft>
                <a:spcPct val="0"/>
              </a:spcAft>
              <a:defRPr sz="4400">
                <a:solidFill>
                  <a:schemeClr val="bg1"/>
                </a:solidFill>
                <a:latin typeface="Trump Mediaeval" charset="0"/>
              </a:defRPr>
            </a:lvl5pPr>
            <a:lvl6pPr marL="457200" algn="ctr" fontAlgn="base">
              <a:spcBef>
                <a:spcPct val="0"/>
              </a:spcBef>
              <a:spcAft>
                <a:spcPct val="0"/>
              </a:spcAft>
              <a:defRPr sz="4400">
                <a:solidFill>
                  <a:schemeClr val="bg1"/>
                </a:solidFill>
                <a:latin typeface="Trump Mediaeval" charset="0"/>
              </a:defRPr>
            </a:lvl6pPr>
            <a:lvl7pPr marL="914400" algn="ctr" fontAlgn="base">
              <a:spcBef>
                <a:spcPct val="0"/>
              </a:spcBef>
              <a:spcAft>
                <a:spcPct val="0"/>
              </a:spcAft>
              <a:defRPr sz="4400">
                <a:solidFill>
                  <a:schemeClr val="bg1"/>
                </a:solidFill>
                <a:latin typeface="Trump Mediaeval" charset="0"/>
              </a:defRPr>
            </a:lvl7pPr>
            <a:lvl8pPr marL="1371600" algn="ctr" fontAlgn="base">
              <a:spcBef>
                <a:spcPct val="0"/>
              </a:spcBef>
              <a:spcAft>
                <a:spcPct val="0"/>
              </a:spcAft>
              <a:defRPr sz="4400">
                <a:solidFill>
                  <a:schemeClr val="bg1"/>
                </a:solidFill>
                <a:latin typeface="Trump Mediaeval" charset="0"/>
              </a:defRPr>
            </a:lvl8pPr>
            <a:lvl9pPr marL="1828800" algn="ctr" fontAlgn="base">
              <a:spcBef>
                <a:spcPct val="0"/>
              </a:spcBef>
              <a:spcAft>
                <a:spcPct val="0"/>
              </a:spcAft>
              <a:defRPr sz="4400">
                <a:solidFill>
                  <a:schemeClr val="bg1"/>
                </a:solidFill>
                <a:latin typeface="Trump Mediaeval" charset="0"/>
              </a:defRPr>
            </a:lvl9pPr>
          </a:lstStyle>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US" sz="19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All councils in the United States must file an annual Form 990, regardless of income.</a:t>
            </a: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US" sz="19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Most councils will file a Form 990N (e-Postcard). Form 990N filers have annual gross receipts of $50,000 or less and total assets of $250,000 or less. </a:t>
            </a: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lang="en-US" sz="1900" cap="none" dirty="0"/>
              <a:t>Filings are done on a calendar year or fraternal year.  A new council’s first filing will determine its filing year.  </a:t>
            </a: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lang="en-US" sz="1900" cap="none" dirty="0"/>
              <a:t>If a council does not file a Form 990 for three consecutive years, the IRS will revoke its tax-exempt status. In order to reinstate its tax-exempt status, the IRS requires the council to pay a fee of $600. </a:t>
            </a: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lang="en-US" sz="1900" cap="none" dirty="0"/>
              <a:t>Additional details, as well as a step-by-step guide on how to file your council’s Form 990, are located under the Tax Issues tab of the Officers Desk Reference. </a:t>
            </a: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sz="2000" cap="none" dirty="0"/>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kumimoji="0" lang="en-US" sz="20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a:p>
            <a:pPr marR="0" lvl="0" algn="l" defTabSz="914400" rtl="0" eaLnBrk="1" fontAlgn="base" latinLnBrk="0" hangingPunct="1">
              <a:lnSpc>
                <a:spcPct val="150000"/>
              </a:lnSpc>
              <a:spcBef>
                <a:spcPct val="0"/>
              </a:spcBef>
              <a:spcAft>
                <a:spcPct val="0"/>
              </a:spcAft>
              <a:buClrTx/>
              <a:buSzTx/>
              <a:tabLst/>
              <a:defRPr/>
            </a:pPr>
            <a:endParaRPr kumimoji="0" lang="en-US" sz="36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Tree>
    <p:extLst>
      <p:ext uri="{BB962C8B-B14F-4D97-AF65-F5344CB8AC3E}">
        <p14:creationId xmlns:p14="http://schemas.microsoft.com/office/powerpoint/2010/main" val="2689699682"/>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1518737" y="245799"/>
            <a:ext cx="9144000" cy="1079417"/>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8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FAQs</a:t>
            </a:r>
          </a:p>
        </p:txBody>
      </p:sp>
      <p:sp>
        <p:nvSpPr>
          <p:cNvPr id="9" name="TextBox 8">
            <a:extLst>
              <a:ext uri="{FF2B5EF4-FFF2-40B4-BE49-F238E27FC236}">
                <a16:creationId xmlns:a16="http://schemas.microsoft.com/office/drawing/2014/main" id="{96041036-9678-4B08-9966-01EB01B44B40}"/>
              </a:ext>
            </a:extLst>
          </p:cNvPr>
          <p:cNvSpPr txBox="1"/>
          <p:nvPr/>
        </p:nvSpPr>
        <p:spPr>
          <a:xfrm>
            <a:off x="913539" y="1417983"/>
            <a:ext cx="10354395" cy="4784034"/>
          </a:xfrm>
          <a:prstGeom prst="rect">
            <a:avLst/>
          </a:prstGeom>
          <a:noFill/>
          <a:ln w="2857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4000" b="1" i="0" u="none" strike="noStrike" kern="0" cap="small" spc="0" normalizeH="0" baseline="0">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defRPr>
            </a:lvl1pPr>
            <a:lvl2pPr algn="ctr" fontAlgn="base">
              <a:spcBef>
                <a:spcPct val="0"/>
              </a:spcBef>
              <a:spcAft>
                <a:spcPct val="0"/>
              </a:spcAft>
              <a:defRPr sz="4400">
                <a:solidFill>
                  <a:schemeClr val="bg1"/>
                </a:solidFill>
                <a:latin typeface="Trump Mediaeval" charset="0"/>
              </a:defRPr>
            </a:lvl2pPr>
            <a:lvl3pPr algn="ctr" fontAlgn="base">
              <a:spcBef>
                <a:spcPct val="0"/>
              </a:spcBef>
              <a:spcAft>
                <a:spcPct val="0"/>
              </a:spcAft>
              <a:defRPr sz="4400">
                <a:solidFill>
                  <a:schemeClr val="bg1"/>
                </a:solidFill>
                <a:latin typeface="Trump Mediaeval" charset="0"/>
              </a:defRPr>
            </a:lvl3pPr>
            <a:lvl4pPr algn="ctr" fontAlgn="base">
              <a:spcBef>
                <a:spcPct val="0"/>
              </a:spcBef>
              <a:spcAft>
                <a:spcPct val="0"/>
              </a:spcAft>
              <a:defRPr sz="4400">
                <a:solidFill>
                  <a:schemeClr val="bg1"/>
                </a:solidFill>
                <a:latin typeface="Trump Mediaeval" charset="0"/>
              </a:defRPr>
            </a:lvl4pPr>
            <a:lvl5pPr algn="ctr" fontAlgn="base">
              <a:spcBef>
                <a:spcPct val="0"/>
              </a:spcBef>
              <a:spcAft>
                <a:spcPct val="0"/>
              </a:spcAft>
              <a:defRPr sz="4400">
                <a:solidFill>
                  <a:schemeClr val="bg1"/>
                </a:solidFill>
                <a:latin typeface="Trump Mediaeval" charset="0"/>
              </a:defRPr>
            </a:lvl5pPr>
            <a:lvl6pPr marL="457200" algn="ctr" fontAlgn="base">
              <a:spcBef>
                <a:spcPct val="0"/>
              </a:spcBef>
              <a:spcAft>
                <a:spcPct val="0"/>
              </a:spcAft>
              <a:defRPr sz="4400">
                <a:solidFill>
                  <a:schemeClr val="bg1"/>
                </a:solidFill>
                <a:latin typeface="Trump Mediaeval" charset="0"/>
              </a:defRPr>
            </a:lvl6pPr>
            <a:lvl7pPr marL="914400" algn="ctr" fontAlgn="base">
              <a:spcBef>
                <a:spcPct val="0"/>
              </a:spcBef>
              <a:spcAft>
                <a:spcPct val="0"/>
              </a:spcAft>
              <a:defRPr sz="4400">
                <a:solidFill>
                  <a:schemeClr val="bg1"/>
                </a:solidFill>
                <a:latin typeface="Trump Mediaeval" charset="0"/>
              </a:defRPr>
            </a:lvl7pPr>
            <a:lvl8pPr marL="1371600" algn="ctr" fontAlgn="base">
              <a:spcBef>
                <a:spcPct val="0"/>
              </a:spcBef>
              <a:spcAft>
                <a:spcPct val="0"/>
              </a:spcAft>
              <a:defRPr sz="4400">
                <a:solidFill>
                  <a:schemeClr val="bg1"/>
                </a:solidFill>
                <a:latin typeface="Trump Mediaeval" charset="0"/>
              </a:defRPr>
            </a:lvl8pPr>
            <a:lvl9pPr marL="1828800" algn="ctr" fontAlgn="base">
              <a:spcBef>
                <a:spcPct val="0"/>
              </a:spcBef>
              <a:spcAft>
                <a:spcPct val="0"/>
              </a:spcAft>
              <a:defRPr sz="4400">
                <a:solidFill>
                  <a:schemeClr val="bg1"/>
                </a:solidFill>
                <a:latin typeface="Trump Mediaeval" charset="0"/>
              </a:defRPr>
            </a:lvl9pPr>
          </a:lstStyle>
          <a:p>
            <a:pPr marL="285750" marR="0" lvl="0" indent="-28575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US" sz="1800" b="1" i="0" u="none" strike="noStrike" kern="0" cap="none" spc="0" normalizeH="0" baseline="0" noProof="0" dirty="0">
                <a:ln>
                  <a:noFill/>
                </a:ln>
                <a:solidFill>
                  <a:srgbClr val="FFFFFF"/>
                </a:solidFill>
                <a:uLnTx/>
                <a:uFillTx/>
                <a:latin typeface="Arial Narrow" panose="020B0606020202030204" pitchFamily="34" charset="0"/>
                <a:ea typeface="+mj-ea"/>
                <a:cs typeface="+mj-cs"/>
              </a:rPr>
              <a:t>Q: Is my council a charity recognized under Section 501(c)(3) of the Internal Revenue Code (IRC)?</a:t>
            </a:r>
          </a:p>
          <a:p>
            <a:pPr marL="274320" marR="0" lvl="1" indent="0" algn="l" defTabSz="914400" rtl="0" eaLnBrk="1" fontAlgn="base" latinLnBrk="0" hangingPunct="1">
              <a:lnSpc>
                <a:spcPct val="15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rPr>
              <a:t> A: No.  The Knights of Columbus is recognized as a tax-exempt Fraternal Beneficiary Society under Section 501(c)(8)    of the IRC.  All subordinate councils in the United States are eligible for this exemption.  The Supreme Council and some state councils have set up charitable corporations that are recognized under 501 (c)(3). </a:t>
            </a:r>
          </a:p>
          <a:p>
            <a:pPr marL="285750" marR="0" lvl="1" indent="-28575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rPr>
              <a:t>Q: Are donations to Knights of Columbus councils deductible on the donor’s income tax return?</a:t>
            </a:r>
          </a:p>
          <a:p>
            <a:pPr marL="274320" marR="0" lvl="1" indent="0" algn="l" defTabSz="914400" rtl="0" eaLnBrk="1" fontAlgn="base" latinLnBrk="0" hangingPunct="1">
              <a:lnSpc>
                <a:spcPct val="15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rPr>
              <a:t>A: No. Donations to Knights of Columbus councils are not ordinarily deductible, though there are narrow exceptions to this rule (explained further on the Officers’ Desk Reference).</a:t>
            </a:r>
          </a:p>
          <a:p>
            <a:pPr marL="285750" marR="0" lvl="0" indent="-28575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US" sz="1800" b="1" i="0" u="none" strike="noStrike" kern="0" cap="none" spc="0" normalizeH="0" baseline="0" noProof="0" dirty="0">
                <a:ln>
                  <a:noFill/>
                </a:ln>
                <a:solidFill>
                  <a:srgbClr val="FFFFFF"/>
                </a:solidFill>
                <a:uLnTx/>
                <a:uFillTx/>
                <a:latin typeface="Arial Narrow" panose="020B0606020202030204" pitchFamily="34" charset="0"/>
                <a:ea typeface="+mj-ea"/>
                <a:cs typeface="+mj-cs"/>
              </a:rPr>
              <a:t>Q: If Knights of Columbus Councils are considered tax exempt, does that mean we don’t have to pay sales tax when purchasing food or other council supplies?</a:t>
            </a:r>
          </a:p>
          <a:p>
            <a:pPr marL="274320" marR="0" lvl="1" indent="0" algn="l" defTabSz="914400" rtl="0" eaLnBrk="1" fontAlgn="base" latinLnBrk="0" hangingPunct="1">
              <a:lnSpc>
                <a:spcPct val="150000"/>
              </a:lnSpc>
              <a:spcBef>
                <a:spcPct val="0"/>
              </a:spcBef>
              <a:spcAft>
                <a:spcPct val="0"/>
              </a:spcAft>
              <a:buClrTx/>
              <a:buSzTx/>
              <a:buFontTx/>
              <a:buNone/>
              <a:tabLst/>
              <a:defRPr/>
            </a:pPr>
            <a:r>
              <a:rPr kumimoji="0" lang="en-US" sz="18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n-ea"/>
                <a:cs typeface="+mn-cs"/>
              </a:rPr>
              <a:t>A: No. Generally, state legislatures grant state sales tax exemptions only to charitable organizations that are recognized by the IRS under section 501(c)(3). </a:t>
            </a:r>
          </a:p>
        </p:txBody>
      </p:sp>
    </p:spTree>
    <p:extLst>
      <p:ext uri="{BB962C8B-B14F-4D97-AF65-F5344CB8AC3E}">
        <p14:creationId xmlns:p14="http://schemas.microsoft.com/office/powerpoint/2010/main" val="2410347805"/>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16E9C22-E2D7-4AEF-A140-0F2C2F7894F6}"/>
              </a:ext>
            </a:extLst>
          </p:cNvPr>
          <p:cNvSpPr txBox="1">
            <a:spLocks/>
          </p:cNvSpPr>
          <p:nvPr/>
        </p:nvSpPr>
        <p:spPr bwMode="auto">
          <a:xfrm>
            <a:off x="1518737" y="245799"/>
            <a:ext cx="9144000" cy="151673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8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We are Here to Help</a:t>
            </a:r>
          </a:p>
        </p:txBody>
      </p:sp>
      <p:sp>
        <p:nvSpPr>
          <p:cNvPr id="9" name="TextBox 8">
            <a:extLst>
              <a:ext uri="{FF2B5EF4-FFF2-40B4-BE49-F238E27FC236}">
                <a16:creationId xmlns:a16="http://schemas.microsoft.com/office/drawing/2014/main" id="{96041036-9678-4B08-9966-01EB01B44B40}"/>
              </a:ext>
            </a:extLst>
          </p:cNvPr>
          <p:cNvSpPr txBox="1"/>
          <p:nvPr/>
        </p:nvSpPr>
        <p:spPr>
          <a:xfrm>
            <a:off x="913539" y="1921565"/>
            <a:ext cx="10354395" cy="4031179"/>
          </a:xfrm>
          <a:prstGeom prst="rect">
            <a:avLst/>
          </a:prstGeom>
          <a:noFill/>
          <a:ln w="2857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R="0" lvl="0" indent="0" algn="ctr" fontAlgn="base">
              <a:lnSpc>
                <a:spcPct val="100000"/>
              </a:lnSpc>
              <a:spcBef>
                <a:spcPct val="0"/>
              </a:spcBef>
              <a:spcAft>
                <a:spcPct val="0"/>
              </a:spcAft>
              <a:buClrTx/>
              <a:buSzTx/>
              <a:buFontTx/>
              <a:buNone/>
              <a:tabLst/>
              <a:defRPr kumimoji="0" sz="4000" b="1" i="0" u="none" strike="noStrike" kern="0" cap="small" spc="0" normalizeH="0" baseline="0">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defRPr>
            </a:lvl1pPr>
            <a:lvl2pPr algn="ctr" fontAlgn="base">
              <a:spcBef>
                <a:spcPct val="0"/>
              </a:spcBef>
              <a:spcAft>
                <a:spcPct val="0"/>
              </a:spcAft>
              <a:defRPr sz="4400">
                <a:solidFill>
                  <a:schemeClr val="bg1"/>
                </a:solidFill>
                <a:latin typeface="Trump Mediaeval" charset="0"/>
              </a:defRPr>
            </a:lvl2pPr>
            <a:lvl3pPr algn="ctr" fontAlgn="base">
              <a:spcBef>
                <a:spcPct val="0"/>
              </a:spcBef>
              <a:spcAft>
                <a:spcPct val="0"/>
              </a:spcAft>
              <a:defRPr sz="4400">
                <a:solidFill>
                  <a:schemeClr val="bg1"/>
                </a:solidFill>
                <a:latin typeface="Trump Mediaeval" charset="0"/>
              </a:defRPr>
            </a:lvl3pPr>
            <a:lvl4pPr algn="ctr" fontAlgn="base">
              <a:spcBef>
                <a:spcPct val="0"/>
              </a:spcBef>
              <a:spcAft>
                <a:spcPct val="0"/>
              </a:spcAft>
              <a:defRPr sz="4400">
                <a:solidFill>
                  <a:schemeClr val="bg1"/>
                </a:solidFill>
                <a:latin typeface="Trump Mediaeval" charset="0"/>
              </a:defRPr>
            </a:lvl4pPr>
            <a:lvl5pPr algn="ctr" fontAlgn="base">
              <a:spcBef>
                <a:spcPct val="0"/>
              </a:spcBef>
              <a:spcAft>
                <a:spcPct val="0"/>
              </a:spcAft>
              <a:defRPr sz="4400">
                <a:solidFill>
                  <a:schemeClr val="bg1"/>
                </a:solidFill>
                <a:latin typeface="Trump Mediaeval" charset="0"/>
              </a:defRPr>
            </a:lvl5pPr>
            <a:lvl6pPr marL="457200" algn="ctr" fontAlgn="base">
              <a:spcBef>
                <a:spcPct val="0"/>
              </a:spcBef>
              <a:spcAft>
                <a:spcPct val="0"/>
              </a:spcAft>
              <a:defRPr sz="4400">
                <a:solidFill>
                  <a:schemeClr val="bg1"/>
                </a:solidFill>
                <a:latin typeface="Trump Mediaeval" charset="0"/>
              </a:defRPr>
            </a:lvl6pPr>
            <a:lvl7pPr marL="914400" algn="ctr" fontAlgn="base">
              <a:spcBef>
                <a:spcPct val="0"/>
              </a:spcBef>
              <a:spcAft>
                <a:spcPct val="0"/>
              </a:spcAft>
              <a:defRPr sz="4400">
                <a:solidFill>
                  <a:schemeClr val="bg1"/>
                </a:solidFill>
                <a:latin typeface="Trump Mediaeval" charset="0"/>
              </a:defRPr>
            </a:lvl7pPr>
            <a:lvl8pPr marL="1371600" algn="ctr" fontAlgn="base">
              <a:spcBef>
                <a:spcPct val="0"/>
              </a:spcBef>
              <a:spcAft>
                <a:spcPct val="0"/>
              </a:spcAft>
              <a:defRPr sz="4400">
                <a:solidFill>
                  <a:schemeClr val="bg1"/>
                </a:solidFill>
                <a:latin typeface="Trump Mediaeval" charset="0"/>
              </a:defRPr>
            </a:lvl8pPr>
            <a:lvl9pPr marL="1828800" algn="ctr" fontAlgn="base">
              <a:spcBef>
                <a:spcPct val="0"/>
              </a:spcBef>
              <a:spcAft>
                <a:spcPct val="0"/>
              </a:spcAft>
              <a:defRPr sz="4400">
                <a:solidFill>
                  <a:schemeClr val="bg1"/>
                </a:solidFill>
                <a:latin typeface="Trump Mediaeval" charset="0"/>
              </a:defRPr>
            </a:lvl9pPr>
          </a:lstStyle>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lang="en-US" sz="2000" cap="none" dirty="0"/>
              <a:t>Information on the annual filing requirement, along with many other helpful topics affecting your council, may be found on the Officers’ Desk Reference, which </a:t>
            </a:r>
            <a:r>
              <a:rPr lang="en-US" sz="2000" cap="none"/>
              <a:t>is accessed through </a:t>
            </a:r>
            <a:r>
              <a:rPr lang="en-US" sz="2000" cap="none" dirty="0"/>
              <a:t>the Officers Online Portal. To obtain a user name and password to the Officers Online Portal, please contact Customer Service at 1-800-380-9995.</a:t>
            </a:r>
          </a:p>
          <a:p>
            <a:pPr marL="457200" marR="0" lvl="0" indent="-457200" algn="l" defTabSz="914400" rtl="0" eaLnBrk="1" fontAlgn="base" latinLnBrk="0" hangingPunct="1">
              <a:lnSpc>
                <a:spcPct val="150000"/>
              </a:lnSpc>
              <a:spcBef>
                <a:spcPct val="0"/>
              </a:spcBef>
              <a:spcAft>
                <a:spcPct val="0"/>
              </a:spcAft>
              <a:buClrTx/>
              <a:buSzTx/>
              <a:buFont typeface="Arial" panose="020B0604020202020204" pitchFamily="34" charset="0"/>
              <a:buChar char="•"/>
              <a:tabLst/>
              <a:defRPr/>
            </a:pPr>
            <a:r>
              <a:rPr lang="en-US" sz="2000" cap="none" dirty="0"/>
              <a:t>Every January, the Supreme Advocate’s Office sends out an annual Tax Memo, which provides detailed guidance for Financial Secretaries and other state and local council officers.</a:t>
            </a:r>
          </a:p>
          <a:p>
            <a:pPr marL="457200" lvl="0" indent="-457200" algn="l">
              <a:lnSpc>
                <a:spcPct val="150000"/>
              </a:lnSpc>
              <a:buFont typeface="Arial" panose="020B0604020202020204" pitchFamily="34" charset="0"/>
              <a:buChar char="•"/>
              <a:defRPr/>
            </a:pPr>
            <a:r>
              <a:rPr kumimoji="0" lang="en-US" sz="20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If you have questions regarding your council’s annual filing requirement, please contact us by e-mail at </a:t>
            </a:r>
            <a:r>
              <a:rPr kumimoji="0" lang="en-US" sz="2000" b="1" i="0" u="none" strike="noStrike" kern="0" cap="none" spc="0" normalizeH="0" baseline="0" noProof="0" dirty="0">
                <a:ln>
                  <a:noFill/>
                </a:ln>
                <a:solidFill>
                  <a:schemeClr val="tx1"/>
                </a:solidFill>
                <a:effectLst>
                  <a:outerShdw blurRad="38100" dist="38100" dir="2700000" algn="tl">
                    <a:srgbClr val="000000">
                      <a:alpha val="43137"/>
                    </a:srgbClr>
                  </a:outerShdw>
                </a:effectLst>
                <a:uLnTx/>
                <a:uFillTx/>
                <a:latin typeface="Arial Narrow" panose="020B0606020202030204" pitchFamily="34" charset="0"/>
                <a:ea typeface="+mj-ea"/>
                <a:cs typeface="+mj-cs"/>
                <a:hlinkClick r:id="rId3">
                  <a:extLst>
                    <a:ext uri="{A12FA001-AC4F-418D-AE19-62706E023703}">
                      <ahyp:hlinkClr xmlns:ahyp="http://schemas.microsoft.com/office/drawing/2018/hyperlinkcolor" val="tx"/>
                    </a:ext>
                  </a:extLst>
                </a:hlinkClick>
              </a:rPr>
              <a:t>tax.ein@kofc.org</a:t>
            </a:r>
            <a:r>
              <a:rPr kumimoji="0" lang="en-US" sz="2000" b="1" i="0" u="none" strike="noStrike" kern="0" cap="none" spc="0" normalizeH="0" baseline="0" noProof="0" dirty="0">
                <a:ln>
                  <a:noFill/>
                </a:ln>
                <a:solidFill>
                  <a:schemeClr val="tx1"/>
                </a:solidFill>
                <a:effectLst>
                  <a:outerShdw blurRad="38100" dist="38100" dir="2700000" algn="tl">
                    <a:srgbClr val="000000">
                      <a:alpha val="43137"/>
                    </a:srgbClr>
                  </a:outerShdw>
                </a:effectLst>
                <a:uLnTx/>
                <a:uFillTx/>
                <a:latin typeface="Arial Narrow" panose="020B0606020202030204" pitchFamily="34" charset="0"/>
                <a:ea typeface="+mj-ea"/>
                <a:cs typeface="+mj-cs"/>
              </a:rPr>
              <a:t> </a:t>
            </a:r>
            <a:r>
              <a:rPr kumimoji="0" lang="en-US" sz="20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or call Ann Petrillo, </a:t>
            </a:r>
            <a:r>
              <a:rPr lang="en-US" sz="2000" cap="none" dirty="0"/>
              <a:t>Council Tax Facilitator, </a:t>
            </a:r>
            <a:r>
              <a:rPr kumimoji="0" lang="en-US" sz="20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at 203-752-4559. </a:t>
            </a:r>
          </a:p>
          <a:p>
            <a:pPr marR="0" lvl="0" algn="l" defTabSz="914400" rtl="0" eaLnBrk="1" fontAlgn="base" latinLnBrk="0" hangingPunct="1">
              <a:lnSpc>
                <a:spcPct val="150000"/>
              </a:lnSpc>
              <a:spcBef>
                <a:spcPct val="0"/>
              </a:spcBef>
              <a:spcAft>
                <a:spcPct val="0"/>
              </a:spcAft>
              <a:buClrTx/>
              <a:buSzTx/>
              <a:tabLst/>
              <a:defRPr/>
            </a:pPr>
            <a:endParaRPr kumimoji="0" lang="en-US" sz="36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endParaRPr>
          </a:p>
        </p:txBody>
      </p:sp>
    </p:spTree>
    <p:extLst>
      <p:ext uri="{BB962C8B-B14F-4D97-AF65-F5344CB8AC3E}">
        <p14:creationId xmlns:p14="http://schemas.microsoft.com/office/powerpoint/2010/main" val="3144104485"/>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D632182-AC45-4CB6-8AEE-8D64E8C127E7}"/>
              </a:ext>
            </a:extLst>
          </p:cNvPr>
          <p:cNvSpPr txBox="1">
            <a:spLocks/>
          </p:cNvSpPr>
          <p:nvPr/>
        </p:nvSpPr>
        <p:spPr bwMode="auto">
          <a:xfrm>
            <a:off x="468923" y="1454629"/>
            <a:ext cx="11060468" cy="2997289"/>
          </a:xfrm>
          <a:prstGeom prst="rect">
            <a:avLst/>
          </a:prstGeom>
          <a:noFill/>
          <a:ln w="28575">
            <a:solidFill>
              <a:srgbClr val="FFFFFF"/>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i="0" cap="small" baseline="0">
                <a:solidFill>
                  <a:schemeClr val="bg1"/>
                </a:solidFill>
                <a:effectLst>
                  <a:outerShdw blurRad="38100" dist="38100" dir="2700000" algn="tl">
                    <a:srgbClr val="000000">
                      <a:alpha val="43137"/>
                    </a:srgbClr>
                  </a:outerShdw>
                </a:effectLst>
                <a:latin typeface="Arial Narrow" panose="020B0606020202030204" pitchFamily="34" charset="0"/>
                <a:ea typeface="+mj-ea"/>
                <a:cs typeface="+mj-cs"/>
              </a:defRPr>
            </a:lvl1pPr>
            <a:lvl2pPr algn="ctr" rtl="0" eaLnBrk="1" fontAlgn="base" hangingPunct="1">
              <a:spcBef>
                <a:spcPct val="0"/>
              </a:spcBef>
              <a:spcAft>
                <a:spcPct val="0"/>
              </a:spcAft>
              <a:defRPr sz="4400">
                <a:solidFill>
                  <a:schemeClr val="bg1"/>
                </a:solidFill>
                <a:latin typeface="Trump Mediaeval" charset="0"/>
              </a:defRPr>
            </a:lvl2pPr>
            <a:lvl3pPr algn="ctr" rtl="0" eaLnBrk="1" fontAlgn="base" hangingPunct="1">
              <a:spcBef>
                <a:spcPct val="0"/>
              </a:spcBef>
              <a:spcAft>
                <a:spcPct val="0"/>
              </a:spcAft>
              <a:defRPr sz="4400">
                <a:solidFill>
                  <a:schemeClr val="bg1"/>
                </a:solidFill>
                <a:latin typeface="Trump Mediaeval" charset="0"/>
              </a:defRPr>
            </a:lvl3pPr>
            <a:lvl4pPr algn="ctr" rtl="0" eaLnBrk="1" fontAlgn="base" hangingPunct="1">
              <a:spcBef>
                <a:spcPct val="0"/>
              </a:spcBef>
              <a:spcAft>
                <a:spcPct val="0"/>
              </a:spcAft>
              <a:defRPr sz="4400">
                <a:solidFill>
                  <a:schemeClr val="bg1"/>
                </a:solidFill>
                <a:latin typeface="Trump Mediaeval" charset="0"/>
              </a:defRPr>
            </a:lvl4pPr>
            <a:lvl5pPr algn="ctr" rtl="0" eaLnBrk="1" fontAlgn="base" hangingPunct="1">
              <a:spcBef>
                <a:spcPct val="0"/>
              </a:spcBef>
              <a:spcAft>
                <a:spcPct val="0"/>
              </a:spcAft>
              <a:defRPr sz="4400">
                <a:solidFill>
                  <a:schemeClr val="bg1"/>
                </a:solidFill>
                <a:latin typeface="Trump Mediaeval" charset="0"/>
              </a:defRPr>
            </a:lvl5pPr>
            <a:lvl6pPr marL="457200" algn="ctr" rtl="0" eaLnBrk="1" fontAlgn="base" hangingPunct="1">
              <a:spcBef>
                <a:spcPct val="0"/>
              </a:spcBef>
              <a:spcAft>
                <a:spcPct val="0"/>
              </a:spcAft>
              <a:defRPr sz="4400">
                <a:solidFill>
                  <a:schemeClr val="bg1"/>
                </a:solidFill>
                <a:latin typeface="Trump Mediaeval" charset="0"/>
              </a:defRPr>
            </a:lvl6pPr>
            <a:lvl7pPr marL="914400" algn="ctr" rtl="0" eaLnBrk="1" fontAlgn="base" hangingPunct="1">
              <a:spcBef>
                <a:spcPct val="0"/>
              </a:spcBef>
              <a:spcAft>
                <a:spcPct val="0"/>
              </a:spcAft>
              <a:defRPr sz="4400">
                <a:solidFill>
                  <a:schemeClr val="bg1"/>
                </a:solidFill>
                <a:latin typeface="Trump Mediaeval" charset="0"/>
              </a:defRPr>
            </a:lvl7pPr>
            <a:lvl8pPr marL="1371600" algn="ctr" rtl="0" eaLnBrk="1" fontAlgn="base" hangingPunct="1">
              <a:spcBef>
                <a:spcPct val="0"/>
              </a:spcBef>
              <a:spcAft>
                <a:spcPct val="0"/>
              </a:spcAft>
              <a:defRPr sz="4400">
                <a:solidFill>
                  <a:schemeClr val="bg1"/>
                </a:solidFill>
                <a:latin typeface="Trump Mediaeval" charset="0"/>
              </a:defRPr>
            </a:lvl8pPr>
            <a:lvl9pPr marL="1828800" algn="ctr" rtl="0" eaLnBrk="1" fontAlgn="base" hangingPunct="1">
              <a:spcBef>
                <a:spcPct val="0"/>
              </a:spcBef>
              <a:spcAft>
                <a:spcPct val="0"/>
              </a:spcAft>
              <a:defRPr sz="4400">
                <a:solidFill>
                  <a:schemeClr val="bg1"/>
                </a:solidFill>
                <a:latin typeface="Trump Mediaeval" charset="0"/>
              </a:defRPr>
            </a:lvl9pPr>
          </a:lstStyle>
          <a:p>
            <a:pPr lvl="0">
              <a:defRPr/>
            </a:pPr>
            <a:r>
              <a:rPr kumimoji="0" lang="en-US" sz="5400" b="1" i="0" u="none" strike="noStrike" kern="0" cap="small" spc="0" normalizeH="0" baseline="0" noProof="0" dirty="0">
                <a:ln>
                  <a:noFill/>
                </a:ln>
                <a:solidFill>
                  <a:srgbClr val="FFFFFF"/>
                </a:solidFill>
                <a:effectLst>
                  <a:outerShdw blurRad="38100" dist="38100" dir="2700000" algn="tl">
                    <a:srgbClr val="000000">
                      <a:alpha val="43137"/>
                    </a:srgbClr>
                  </a:outerShdw>
                </a:effectLst>
                <a:uLnTx/>
                <a:uFillTx/>
                <a:latin typeface="Arial Narrow" panose="020B0606020202030204" pitchFamily="34" charset="0"/>
                <a:ea typeface="+mj-ea"/>
                <a:cs typeface="+mj-cs"/>
              </a:rPr>
              <a:t>Office of Youth Protection</a:t>
            </a:r>
          </a:p>
        </p:txBody>
      </p:sp>
    </p:spTree>
    <p:extLst>
      <p:ext uri="{BB962C8B-B14F-4D97-AF65-F5344CB8AC3E}">
        <p14:creationId xmlns:p14="http://schemas.microsoft.com/office/powerpoint/2010/main" val="3742119733"/>
      </p:ext>
    </p:extLst>
  </p:cSld>
  <p:clrMapOvr>
    <a:masterClrMapping/>
  </p:clrMapOvr>
  <p:transition spd="slow">
    <p:fade/>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ofC PowerPoint Template" id="{B7CF0A3B-53EA-4277-B0FD-8E8B9374E503}" vid="{F6B566F2-A65E-4473-82AD-81A9195BE6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7ac50b3a-4f40-4f78-845c-453bf19ea475">
      <Terms xmlns="http://schemas.microsoft.com/office/infopath/2007/PartnerControls"/>
    </lcf76f155ced4ddcb4097134ff3c332f>
    <Details xmlns="7ac50b3a-4f40-4f78-845c-453bf19ea475" xsi:nil="true"/>
    <_ip_UnifiedCompliancePolicyProperties xmlns="http://schemas.microsoft.com/sharepoint/v3" xsi:nil="true"/>
    <Hyperlink xmlns="7ac50b3a-4f40-4f78-845c-453bf19ea475">
      <Url xsi:nil="true"/>
      <Description xsi:nil="true"/>
    </Hyperlink>
    <TaxCatchAll xmlns="1b1acb09-85cd-4084-a5a5-b94218c9fa0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9C0D10ACBB27B4CAAB828CFF26DA66E" ma:contentTypeVersion="19" ma:contentTypeDescription="Create a new document." ma:contentTypeScope="" ma:versionID="008021f791c775f587578598e74d91f6">
  <xsd:schema xmlns:xsd="http://www.w3.org/2001/XMLSchema" xmlns:xs="http://www.w3.org/2001/XMLSchema" xmlns:p="http://schemas.microsoft.com/office/2006/metadata/properties" xmlns:ns1="http://schemas.microsoft.com/sharepoint/v3" xmlns:ns2="7ac50b3a-4f40-4f78-845c-453bf19ea475" xmlns:ns3="1b1acb09-85cd-4084-a5a5-b94218c9fa08" targetNamespace="http://schemas.microsoft.com/office/2006/metadata/properties" ma:root="true" ma:fieldsID="9684e8c6e716088072b76f00458406bb" ns1:_="" ns2:_="" ns3:_="">
    <xsd:import namespace="http://schemas.microsoft.com/sharepoint/v3"/>
    <xsd:import namespace="7ac50b3a-4f40-4f78-845c-453bf19ea475"/>
    <xsd:import namespace="1b1acb09-85cd-4084-a5a5-b94218c9fa08"/>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element ref="ns2:MediaServiceLocation" minOccurs="0"/>
                <xsd:element ref="ns2:Details" minOccurs="0"/>
                <xsd:element ref="ns2:Hyper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c50b3a-4f40-4f78-845c-453bf19ea4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a168c609-2421-4786-bcc2-61a375607d21"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Details" ma:index="25" nillable="true" ma:displayName="Details " ma:format="Dropdown" ma:internalName="Details">
      <xsd:simpleType>
        <xsd:restriction base="dms:Note">
          <xsd:maxLength value="255"/>
        </xsd:restriction>
      </xsd:simpleType>
    </xsd:element>
    <xsd:element name="Hyperlink" ma:index="26" nillable="true" ma:displayName="Hyperlink" ma:format="Hyperlink" ma:internalName="Hyper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b1acb09-85cd-4084-a5a5-b94218c9fa0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da1aa362-ff84-487f-8761-abc7d0f8ec95}" ma:internalName="TaxCatchAll" ma:showField="CatchAllData" ma:web="1b1acb09-85cd-4084-a5a5-b94218c9fa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F0F5B6-3FAB-4C34-A849-9F29646163D2}">
  <ds:schemaRefs>
    <ds:schemaRef ds:uri="http://schemas.microsoft.com/office/2006/metadata/properties"/>
    <ds:schemaRef ds:uri="http://schemas.microsoft.com/office/infopath/2007/PartnerControls"/>
    <ds:schemaRef ds:uri="http://schemas.microsoft.com/sharepoint/v3"/>
    <ds:schemaRef ds:uri="7ac50b3a-4f40-4f78-845c-453bf19ea475"/>
    <ds:schemaRef ds:uri="1b1acb09-85cd-4084-a5a5-b94218c9fa08"/>
  </ds:schemaRefs>
</ds:datastoreItem>
</file>

<file path=customXml/itemProps2.xml><?xml version="1.0" encoding="utf-8"?>
<ds:datastoreItem xmlns:ds="http://schemas.openxmlformats.org/officeDocument/2006/customXml" ds:itemID="{17BAE690-5C37-4CE5-907A-D227DC6ECDCD}">
  <ds:schemaRefs>
    <ds:schemaRef ds:uri="http://schemas.microsoft.com/sharepoint/v3/contenttype/forms"/>
  </ds:schemaRefs>
</ds:datastoreItem>
</file>

<file path=customXml/itemProps3.xml><?xml version="1.0" encoding="utf-8"?>
<ds:datastoreItem xmlns:ds="http://schemas.openxmlformats.org/officeDocument/2006/customXml" ds:itemID="{F6991741-A3AE-4D78-B00F-DF9FD3CA25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ac50b3a-4f40-4f78-845c-453bf19ea475"/>
    <ds:schemaRef ds:uri="1b1acb09-85cd-4084-a5a5-b94218c9fa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306</TotalTime>
  <Words>1368</Words>
  <Application>Microsoft Office PowerPoint</Application>
  <PresentationFormat>Widescreen</PresentationFormat>
  <Paragraphs>174</Paragraphs>
  <Slides>23</Slides>
  <Notes>13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Encourage Members with NO EMAIL on File To Please, set one up today!</vt:lpstr>
      <vt:lpstr>PowerPoint Presentation</vt:lpstr>
      <vt:lpstr>PROTECTING OUR CHILDREN:  A Program For Families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Gedicks, Brian J</dc:creator>
  <cp:lastModifiedBy>Ryder, Emma</cp:lastModifiedBy>
  <cp:revision>33</cp:revision>
  <dcterms:created xsi:type="dcterms:W3CDTF">2020-05-14T21:07:35Z</dcterms:created>
  <dcterms:modified xsi:type="dcterms:W3CDTF">2025-10-29T12:26:00Z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0x01010019C0D10ACBB27B4CAAB828CFF26DA66E</vt:lpwstr>
  </property>
</Properties>
</file>