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47"/>
  </p:notesMasterIdLst>
  <p:sldIdLst>
    <p:sldId id="338" r:id="rId5"/>
    <p:sldId id="343" r:id="rId6"/>
    <p:sldId id="444" r:id="rId7"/>
    <p:sldId id="411" r:id="rId8"/>
    <p:sldId id="445" r:id="rId9"/>
    <p:sldId id="446" r:id="rId10"/>
    <p:sldId id="447" r:id="rId11"/>
    <p:sldId id="448" r:id="rId12"/>
    <p:sldId id="449" r:id="rId13"/>
    <p:sldId id="450" r:id="rId14"/>
    <p:sldId id="451" r:id="rId15"/>
    <p:sldId id="452" r:id="rId16"/>
    <p:sldId id="481" r:id="rId17"/>
    <p:sldId id="453" r:id="rId18"/>
    <p:sldId id="454" r:id="rId19"/>
    <p:sldId id="455" r:id="rId20"/>
    <p:sldId id="456" r:id="rId21"/>
    <p:sldId id="480" r:id="rId22"/>
    <p:sldId id="457" r:id="rId23"/>
    <p:sldId id="482" r:id="rId24"/>
    <p:sldId id="458" r:id="rId25"/>
    <p:sldId id="460" r:id="rId26"/>
    <p:sldId id="461" r:id="rId27"/>
    <p:sldId id="462" r:id="rId28"/>
    <p:sldId id="463" r:id="rId29"/>
    <p:sldId id="464" r:id="rId30"/>
    <p:sldId id="465" r:id="rId31"/>
    <p:sldId id="466" r:id="rId32"/>
    <p:sldId id="467" r:id="rId33"/>
    <p:sldId id="468" r:id="rId34"/>
    <p:sldId id="489" r:id="rId35"/>
    <p:sldId id="469" r:id="rId36"/>
    <p:sldId id="470" r:id="rId37"/>
    <p:sldId id="471" r:id="rId38"/>
    <p:sldId id="472" r:id="rId39"/>
    <p:sldId id="473" r:id="rId40"/>
    <p:sldId id="474" r:id="rId41"/>
    <p:sldId id="475" r:id="rId42"/>
    <p:sldId id="476" r:id="rId43"/>
    <p:sldId id="477" r:id="rId44"/>
    <p:sldId id="478" r:id="rId45"/>
    <p:sldId id="479" r:id="rId4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3" autoAdjust="0"/>
    <p:restoredTop sz="89881" autoAdjust="0"/>
  </p:normalViewPr>
  <p:slideViewPr>
    <p:cSldViewPr snapToGrid="0">
      <p:cViewPr varScale="1">
        <p:scale>
          <a:sx n="77" d="100"/>
          <a:sy n="77" d="100"/>
        </p:scale>
        <p:origin x="82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tableStyles" Target="tableStyle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BE8E8-9888-4D0B-B3AC-B4FB527E309F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61E60-DD32-4E4B-917F-3DE594816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304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Hello everyone. Welcome to the virtual workshop session on Membership Growth. Congratulations to all of you for accepting the leadership position that you are now in. I thank you for stepping up. Know what all of us here at the Supreme Council are here to support you to help make this a great year in your </a:t>
            </a:r>
            <a:r>
              <a:rPr lang="en-US"/>
              <a:t>respective jurisdictions.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F61E60-DD32-4E4B-917F-3DE594816B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7476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7630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6860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10215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40538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84391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14263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18836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5478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19568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9052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58432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23404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434122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60100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836921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260067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59193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Appoint a strong Hispanic Membership Coordinator in your jurisdiction. Have him work with our Hispanic development team to develop a plan.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874986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Retention starts with the time a man fills out a Form 100! Make sure you encourage your councils to engage with Brothers regularly, not just when dues are due!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105199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608950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4291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My presentation today will cover several topics…</a:t>
            </a:r>
          </a:p>
          <a:p>
            <a:pPr marL="228600" indent="-228600">
              <a:buAutoNum type="arabicPeriod"/>
            </a:pPr>
            <a:r>
              <a:rPr lang="en-US" dirty="0"/>
              <a:t>A brief update on membership YTD</a:t>
            </a:r>
          </a:p>
          <a:p>
            <a:pPr marL="228600" indent="-228600">
              <a:buAutoNum type="arabicPeriod"/>
            </a:pPr>
            <a:r>
              <a:rPr lang="en-US" dirty="0"/>
              <a:t>A discussion of some Keys to Success for having a successful year</a:t>
            </a:r>
          </a:p>
          <a:p>
            <a:pPr marL="228600" indent="-228600">
              <a:buAutoNum type="arabicPeriod"/>
            </a:pPr>
            <a:r>
              <a:rPr lang="en-US" dirty="0"/>
              <a:t>A discussion of some strategies that we suggest that you implement to get off to a fast start!</a:t>
            </a:r>
          </a:p>
          <a:p>
            <a:pPr marL="228600" indent="-228600">
              <a:buAutoNum type="arabicPeriod"/>
            </a:pPr>
            <a:r>
              <a:rPr lang="en-US" dirty="0"/>
              <a:t>Before I get into a discussion of membership #s, I would like to virtually introduce some key leaders in the Membership Growth team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847206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073250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423082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 is very important to not wait until September to start to work and to not take the Summer off. The Summer can be a prime recruiting period.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182018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675387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councils wait until Labor Day to start recruiting, they have lost 2 months of the year. It’s like giving up nearly a quarter of a football game. You have limited time to score more points. </a:t>
            </a:r>
          </a:p>
          <a:p>
            <a:r>
              <a:rPr lang="en-US" dirty="0"/>
              <a:t>We encourage you to develop Fast Start incentives for your District Deputies and Councils to help ensure strong performance out of the gate!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086857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970391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765987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148527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952541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5354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Now, I want to give you brief update on where things stand with our membership #s YTD</a:t>
            </a:r>
          </a:p>
          <a:p>
            <a:r>
              <a:rPr lang="en-US" dirty="0"/>
              <a:t>As you can see, through 2/28, we were having a good year – U.S. was slightly up from YAGO and Canada and Mexico were up considerably</a:t>
            </a:r>
          </a:p>
          <a:p>
            <a:r>
              <a:rPr lang="en-US" dirty="0"/>
              <a:t>Then mid-March the pandemic hit and you can see how our Intake #s across the board started to dip</a:t>
            </a:r>
          </a:p>
          <a:p>
            <a:r>
              <a:rPr lang="en-US" dirty="0"/>
              <a:t>Our Net #s have been relatively stable.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839450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353188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226578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 remember – the entire Membership Growth team both at Supreme and in the field are here to help you every step of </a:t>
            </a:r>
            <a:r>
              <a:rPr lang="en-US"/>
              <a:t>the way!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73800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8828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I’m now going to cover with you a list of important areas to focus on in order to have a successful year!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75329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is not a time to reward your friends if they are not right for specific positions. Make the right  business decisions.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8380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Just as we have kept communication at a high level at Supreme during this pandemic period, we are encouraging all of you to do the same. Doing so keeps everyone informed and minimizes anxiety </a:t>
            </a:r>
            <a:r>
              <a:rPr lang="en-US"/>
              <a:t>or questions.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64838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Assign one of your State Executive team members to review plan progress at each State Executive Board meeting.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9940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1C2FA-D882-46D4-A096-F393FFFA2A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910C74-9505-4CC4-BC50-9CA0E383A0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672CE-CC7B-45AB-8B76-E774EDA20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45A85-1576-4DE8-BB2C-FE51F494AAAE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D054A8-DDE3-4EAF-8015-0F6082CB3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7DABD-A26E-48C3-99C1-0B9D43B6A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08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56758-69B1-4D54-B37F-33AF9C72B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7279C4-8577-4F99-9435-357F7A5BCD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446AAD-4B80-4733-A43F-D04BCAD0C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73983-C2E2-40EB-A717-2F87FA7FBA91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BB875-5244-4F6A-9104-1AC228B4A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E5A1F-DD41-43B6-84D2-6266E6DD3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52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4E1BA7-A832-4957-BA86-78E44F294A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8ECAD6-C1B2-4D99-AFB2-363B39EE2B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E8D30-04F5-4750-9CC5-9CC2DEB55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2EE70-5146-42AB-89DF-E88527E93985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3DC691-D705-46AC-8818-D99C95E60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21FC8-35DB-47E7-BB3A-7854A0B8D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517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00_TITLE OR 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19940" y="2240230"/>
            <a:ext cx="9107555" cy="2308324"/>
          </a:xfrm>
          <a:prstGeom prst="rect">
            <a:avLst/>
          </a:prstGeom>
          <a:noFill/>
        </p:spPr>
        <p:txBody>
          <a:bodyPr anchor="b"/>
          <a:lstStyle>
            <a:lvl1pPr algn="ctr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7998" b="1" i="0" kern="1200" spc="-300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Garamond" panose="02020404030301010803" pitchFamily="18" charset="0"/>
                <a:ea typeface="+mn-ea"/>
                <a:cs typeface="Segoe UI Semilight" panose="020B0402040204020203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304801" y="5923198"/>
            <a:ext cx="11625497" cy="822960"/>
            <a:chOff x="304800" y="5923198"/>
            <a:chExt cx="11625497" cy="822960"/>
          </a:xfrm>
        </p:grpSpPr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722620" y="5923198"/>
              <a:ext cx="822960" cy="822960"/>
            </a:xfrm>
            <a:prstGeom prst="rect">
              <a:avLst/>
            </a:prstGeom>
          </p:spPr>
        </p:pic>
        <p:cxnSp>
          <p:nvCxnSpPr>
            <p:cNvPr id="5" name="Straight Connector 4"/>
            <p:cNvCxnSpPr/>
            <p:nvPr userDrawn="1"/>
          </p:nvCxnSpPr>
          <p:spPr>
            <a:xfrm>
              <a:off x="304800" y="6341602"/>
              <a:ext cx="52120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 userDrawn="1"/>
          </p:nvCxnSpPr>
          <p:spPr>
            <a:xfrm>
              <a:off x="6718217" y="6326649"/>
              <a:ext cx="52120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128626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9306E-32EA-4BE0-AF7C-8276276F0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7583D-7ACC-4A35-B29D-3D6D14A33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2E5AA-B0E3-4ED7-81A3-C43A61F5B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6B4AD-BB84-4182-89F2-F8899A17A3F0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1A1BA-CBA4-4651-B0F3-43D9CE9E5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6A730-6632-479D-BD72-1AFD5CF05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998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7DCA8-8CEF-4339-BD7E-71519D79F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6F5BC7-B7C9-471B-81BA-F5A9EE76A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1A95D-FFDD-455F-A926-AED8D235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74E88-A4AB-475F-A061-7599B24502C6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DA663-2046-4EAD-B57E-1F8A172DD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6D938E-A09D-479A-B334-6170B6129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C5689-869D-4817-A44A-B3A8B637B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C8967-BF26-46BE-8DDC-BBFFA8684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408446-E038-471A-BEFB-DD72CB5258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2008D0-5C57-4C60-9848-0556D2189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C79F-6812-48A9-B1F3-B58D22033B08}" type="datetime1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1C5CE1-960D-46F2-AD32-1C40D842A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61211D-1E79-4583-B1AB-7B3061A47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01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E8733-0DA3-47CA-97C2-7B0074DDE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84A3C5-06AA-4D8C-A17F-E39E4FC11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0C4B60-6C2A-49AA-A250-739BF462EF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08EE97-8B9B-4358-BE83-13CFB17FFA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996C16-EB16-4A4B-B3DF-DF727323D4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0F660C-0BBB-4195-B213-9CF2C2391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0015E-7E01-4B0E-B8B7-D3A9F94F8F4A}" type="datetime1">
              <a:rPr lang="en-US" smtClean="0"/>
              <a:t>10/29/2025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C864A6-36EB-4C78-A432-B1985B8D8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6522ED-CABC-469F-88C0-6CAD55920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087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A9419-41A3-4278-B6CB-D1E9C5006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8AC201-9F88-4E02-A421-2586ADFAC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6B2F7-3472-44E0-BE96-2BBDCDC77E8B}" type="datetime1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325679-A3D2-4E21-824B-862741107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98BD0A-BA1F-4137-A6C2-DDCF247E4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553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BBCCA0-02AA-4765-B470-F1BB4767A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2ED24-352A-4ED6-8D48-C4A90B90B7FE}" type="datetime1">
              <a:rPr lang="en-US" smtClean="0"/>
              <a:t>10/29/2025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C49695-6493-47B5-8CBE-70CACF07E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1F102F-2C2F-4AB2-A47E-E2F8FC66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6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FA799-17BD-429D-AD1E-AD348A0E1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1D276-6183-44D7-BEF4-C645D626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048B42-140E-4C72-AD8D-2BF8745798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B6D68A-C73E-488D-96F4-55E59E526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BE15B-ABAD-4E2D-9166-61684C2551C8}" type="datetime1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A7994-E2DB-4FB8-BA07-E9B10883A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99BF10-FA94-4B09-BD6E-3887FF146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291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1694F-5926-45F7-B3A4-AA5F8A9F9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0FFE39-8DC2-4AED-9779-3A049A8568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758167-F62D-4702-85D5-E2EEC1F4BC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EB2F6A-426D-4588-ABDE-1FCF79BAD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4934-DAF4-479A-815F-1A881C6035E6}" type="datetime1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5E07F-F33B-444D-A2E0-8758CDBF7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A6C44A-8A9F-4F71-BE9E-05EA7E037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675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A17AB5-CC5F-4E3A-86CD-61FDA0D9D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F0AD04-6457-4A96-8BB3-9CAF46C0D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049AA1-FF88-405B-8994-F4204FEDE9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3AEB3-0B10-4DCF-83D5-D3337BA3F557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3E4ABC-D0C2-4DF5-BF66-52ACA29075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ADFAB6-D804-4E7E-9DD1-587FC0DE84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806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5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D632182-AC45-4CB6-8AEE-8D64E8C127E7}"/>
              </a:ext>
            </a:extLst>
          </p:cNvPr>
          <p:cNvSpPr txBox="1">
            <a:spLocks/>
          </p:cNvSpPr>
          <p:nvPr/>
        </p:nvSpPr>
        <p:spPr bwMode="auto">
          <a:xfrm>
            <a:off x="1524000" y="373291"/>
            <a:ext cx="9144000" cy="235516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6000" b="1" i="0" u="none" strike="noStrike" kern="0" cap="small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37BDCAF8-90C6-4FCB-B249-2EC4132DE55C}"/>
              </a:ext>
            </a:extLst>
          </p:cNvPr>
          <p:cNvSpPr txBox="1">
            <a:spLocks/>
          </p:cNvSpPr>
          <p:nvPr/>
        </p:nvSpPr>
        <p:spPr bwMode="auto">
          <a:xfrm>
            <a:off x="1324232" y="-255791"/>
            <a:ext cx="9543535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Helvetic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Helvetic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Helvetic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Helvetica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Helvetica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Helvetica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Helvetica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</a:br>
            <a:b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</a:br>
            <a:b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</a:br>
            <a:b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</a:br>
            <a:b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</a:br>
            <a:r>
              <a:rPr lang="en-US" sz="36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District </a:t>
            </a:r>
            <a:r>
              <a:rPr kumimoji="0" lang="en-US" sz="3600" b="1" i="0" u="none" strike="noStrike" kern="0" cap="none" spc="0" normalizeH="0" baseline="0" noProof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  <a:t>Deputy Organizational 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  <a:t>Meeting</a:t>
            </a:r>
            <a:br>
              <a:rPr kumimoji="0" lang="en-US" sz="36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</a:b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  <a:t>-</a:t>
            </a:r>
            <a:br>
              <a:rPr kumimoji="0" lang="en-US" sz="36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</a:b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  <a:t>Membership Growth Presentation</a:t>
            </a:r>
            <a:b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</a:br>
            <a:endParaRPr kumimoji="0" lang="en-US" sz="2400" b="1" i="0" u="none" strike="noStrike" kern="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Narrow" panose="020B0606020202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</a:b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  <a:t>Mark McMullen</a:t>
            </a:r>
            <a:b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</a:b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  <a:t>Senior Vice President</a:t>
            </a:r>
            <a:b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</a:b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  <a:t>Membership &amp; Marketing</a:t>
            </a:r>
            <a:b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</a:b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  <a:t>Fraternal Mission Department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400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Narrow" panose="020B0606020202030204" pitchFamily="34" charset="0"/>
            </a:endParaRPr>
          </a:p>
          <a:p>
            <a:pPr lvl="0" algn="ctr"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June 2020</a:t>
            </a:r>
            <a:b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</a:br>
            <a:b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</a:br>
            <a:b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</a:br>
            <a:b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</a:b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574965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Keys to Success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1E352-7D48-48E3-A90E-45AB91BFC6CB}"/>
              </a:ext>
            </a:extLst>
          </p:cNvPr>
          <p:cNvSpPr>
            <a:spLocks noGrp="1"/>
          </p:cNvSpPr>
          <p:nvPr/>
        </p:nvSpPr>
        <p:spPr bwMode="auto">
          <a:xfrm>
            <a:off x="2428577" y="1816508"/>
            <a:ext cx="7489743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Build a strong team at the Council level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Put the best people in the right positions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Communicate at a high level – share best practices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Encourage councils to develop a strong strategic plan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Assess actual vs. target performance at regular intervals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Getting everyone to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understand the “whys”</a:t>
            </a:r>
          </a:p>
          <a:p>
            <a:pPr lvl="2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Why membership growth is so important?</a:t>
            </a:r>
          </a:p>
          <a:p>
            <a:pPr lvl="2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Why everyone must recruit?</a:t>
            </a:r>
          </a:p>
        </p:txBody>
      </p:sp>
    </p:spTree>
    <p:extLst>
      <p:ext uri="{BB962C8B-B14F-4D97-AF65-F5344CB8AC3E}">
        <p14:creationId xmlns:p14="http://schemas.microsoft.com/office/powerpoint/2010/main" val="1082438349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The “Whys”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1E352-7D48-48E3-A90E-45AB91BFC6CB}"/>
              </a:ext>
            </a:extLst>
          </p:cNvPr>
          <p:cNvSpPr>
            <a:spLocks noGrp="1"/>
          </p:cNvSpPr>
          <p:nvPr/>
        </p:nvSpPr>
        <p:spPr bwMode="auto">
          <a:xfrm>
            <a:off x="544286" y="1751194"/>
            <a:ext cx="1110342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Be the organization that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“fills the void”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for men during these difficult times being faced by the Church</a:t>
            </a:r>
          </a:p>
          <a:p>
            <a:pPr marL="1085850" lvl="1" indent="-342900"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Help bring men back to the church</a:t>
            </a:r>
          </a:p>
        </p:txBody>
      </p:sp>
    </p:spTree>
    <p:extLst>
      <p:ext uri="{BB962C8B-B14F-4D97-AF65-F5344CB8AC3E}">
        <p14:creationId xmlns:p14="http://schemas.microsoft.com/office/powerpoint/2010/main" val="1460182968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The “Whys”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544286" y="1751194"/>
            <a:ext cx="1110342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Be the organization that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“fills the void”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for men during these difficult times being faced by the Church</a:t>
            </a:r>
          </a:p>
          <a:p>
            <a:pPr marL="1085850" lvl="1" indent="-342900"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Help bring men back to the church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Local communities need help now more than ever </a:t>
            </a:r>
          </a:p>
          <a:p>
            <a:pPr marL="1085850" lvl="1" indent="-342900">
              <a:buFont typeface="Arial"/>
              <a:buChar char="•"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357909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The “Whys”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544286" y="1751194"/>
            <a:ext cx="1110342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Be the organization that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“fills the void”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for men during these difficult times being faced by the Church</a:t>
            </a:r>
          </a:p>
          <a:p>
            <a:pPr marL="1085850" lvl="1" indent="-342900"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Help bring men back to the church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Local communities need help now more than ever 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What better way to do that than with participating in our lineup of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Leave No Neighbor Behind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programs</a:t>
            </a:r>
          </a:p>
          <a:p>
            <a:pPr marL="1085850" lvl="1" indent="-342900">
              <a:buFont typeface="Arial"/>
              <a:buChar char="•"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778887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The “Whys”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544286" y="1751194"/>
            <a:ext cx="1110342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Be the organization that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“fills the void”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for men during these difficult times being faced by the Church</a:t>
            </a:r>
          </a:p>
          <a:p>
            <a:pPr marL="1085850" lvl="1" indent="-342900"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Help bring men back to the church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Local communities need help now more than ever 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What better way to do that than with participating in our lineup of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Leave No Neighbor Behind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programs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The church needs support now more than ever</a:t>
            </a:r>
          </a:p>
          <a:p>
            <a:pPr marL="1085850" lvl="1" indent="-342900"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If not the Knights, then “who”?</a:t>
            </a:r>
          </a:p>
        </p:txBody>
      </p:sp>
    </p:spTree>
    <p:extLst>
      <p:ext uri="{BB962C8B-B14F-4D97-AF65-F5344CB8AC3E}">
        <p14:creationId xmlns:p14="http://schemas.microsoft.com/office/powerpoint/2010/main" val="2200741938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The “Whys”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544286" y="1751194"/>
            <a:ext cx="1110342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Be the organization that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“fills the void”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for men during these difficult times being faced by the Church</a:t>
            </a:r>
          </a:p>
          <a:p>
            <a:pPr marL="1085850" lvl="1" indent="-342900"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Help bring men back to the church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Local communities need help now more than ever 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What better way to do that than with participating in our lineup of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Leave No Neighbor Behind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programs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The church needs support now more than ever</a:t>
            </a:r>
          </a:p>
          <a:p>
            <a:pPr marL="1085850" lvl="1" indent="-342900"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If not the Knights, then “who”?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The organization that provides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fraternity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and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spiritual support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to strengthen families and local communities – and help build back support for our Church, Bishops and Priests</a:t>
            </a:r>
          </a:p>
        </p:txBody>
      </p:sp>
    </p:spTree>
    <p:extLst>
      <p:ext uri="{BB962C8B-B14F-4D97-AF65-F5344CB8AC3E}">
        <p14:creationId xmlns:p14="http://schemas.microsoft.com/office/powerpoint/2010/main" val="4077857305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The “Whys”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544286" y="1751194"/>
            <a:ext cx="1110342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Be the organization that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“fills the void”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for men during these difficult times being faced by the Church</a:t>
            </a:r>
          </a:p>
          <a:p>
            <a:pPr marL="1085850" lvl="1" indent="-342900"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Help bring men back to the church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Local communities need help now more than ever 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What better way to do that than with participating in our lineup of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Leave No Neighbor Behind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programs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The church needs support now more than ever</a:t>
            </a:r>
          </a:p>
          <a:p>
            <a:pPr marL="1085850" lvl="1" indent="-342900"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If not the Knights, then “who”?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The organization that provides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fraternity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and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spiritual support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to strengthen families and local communities – and help build back support for our Church, Bishops and Priests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Help men become better Catholics, fathers, husbands</a:t>
            </a:r>
          </a:p>
          <a:p>
            <a:pPr>
              <a:buFont typeface="Arial"/>
              <a:buChar char="•"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472772"/>
      </p:ext>
    </p:extLst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The “Whys”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544286" y="1751193"/>
            <a:ext cx="11103428" cy="4278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Be the organization that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“fills the void”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for men during these difficult times being faced by the Church</a:t>
            </a:r>
          </a:p>
          <a:p>
            <a:pPr marL="1085850" lvl="1" indent="-342900"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Help bring men back to the church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Local communities need help now more than ever 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What better way to do that than with participating in our lineup of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Leave No Neighbor Behind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programs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The church needs support now more than ever</a:t>
            </a:r>
          </a:p>
          <a:p>
            <a:pPr marL="1085850" lvl="1" indent="-342900"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If not the Knights, then “who”?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The organization that provides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fraternity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and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spiritual support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to strengthen families and local communities – and help build back support for our Church, Bishops and Priests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Help men become better Catholics, fathers, husbands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Tell your personal story – why did you become a Knight?</a:t>
            </a:r>
          </a:p>
          <a:p>
            <a:pPr>
              <a:buFont typeface="Arial"/>
              <a:buChar char="•"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93067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The “Whys”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544286" y="1751194"/>
            <a:ext cx="1110342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Be the organization that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“fills the void”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for men during these difficult times being faced by the Church</a:t>
            </a:r>
          </a:p>
          <a:p>
            <a:pPr marL="1085850" lvl="1" indent="-342900"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Help bring men back to the church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Local communities need help now more than ever 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What better way to do that than with participating in our lineup of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Leave No Neighbor Behind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programs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The church needs support now more than ever</a:t>
            </a:r>
          </a:p>
          <a:p>
            <a:pPr marL="1085850" lvl="1" indent="-342900"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If not the Knights, then “who”?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The organization that provides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fraternity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and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spiritual support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to strengthen families and local communities – and help build back support for our Church, Bishops and Priests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Help men become better Catholics, fathers, husbands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Tell your personal story – why did you become a Knight?</a:t>
            </a:r>
          </a:p>
          <a:p>
            <a:pPr>
              <a:buFont typeface="Arial"/>
              <a:buChar char="•"/>
            </a:pP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How have you benefited from your membership?</a:t>
            </a:r>
          </a:p>
          <a:p>
            <a:pPr>
              <a:buFont typeface="Arial"/>
              <a:buChar char="•"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557351"/>
      </p:ext>
    </p:extLst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The “Whys”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544286" y="1751194"/>
            <a:ext cx="1110342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“Your membership in KofC gives you the opportunity to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help people, change lives and save lives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– and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support our Church, Bishops and Priests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at a time when they need our support more than ever. </a:t>
            </a:r>
          </a:p>
          <a:p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87980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1518737" y="245800"/>
            <a:ext cx="9144000" cy="1176530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lvl="0">
              <a:defRPr/>
            </a:pPr>
            <a:r>
              <a:rPr lang="en-US" dirty="0">
                <a:solidFill>
                  <a:schemeClr val="tx1"/>
                </a:solidFill>
              </a:rPr>
              <a:t>Our Objective </a:t>
            </a:r>
            <a:endParaRPr kumimoji="0" lang="en-US" sz="4800" b="1" i="0" u="none" strike="noStrike" kern="0" cap="small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041036-9678-4B08-9966-01EB01B44B40}"/>
              </a:ext>
            </a:extLst>
          </p:cNvPr>
          <p:cNvSpPr txBox="1"/>
          <p:nvPr/>
        </p:nvSpPr>
        <p:spPr>
          <a:xfrm>
            <a:off x="913539" y="1709607"/>
            <a:ext cx="10354395" cy="424313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4000" b="1" i="0" u="none" strike="noStrike" kern="0" cap="small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marL="342900" indent="-342900">
              <a:buFont typeface="Arial"/>
              <a:buChar char="•"/>
            </a:pPr>
            <a:r>
              <a:rPr lang="en-US" sz="3600" i="1" dirty="0"/>
              <a:t>Give you the tools and resources you need to lead your Districts to a successful year! </a:t>
            </a:r>
          </a:p>
        </p:txBody>
      </p:sp>
    </p:spTree>
    <p:extLst>
      <p:ext uri="{BB962C8B-B14F-4D97-AF65-F5344CB8AC3E}">
        <p14:creationId xmlns:p14="http://schemas.microsoft.com/office/powerpoint/2010/main" val="2633972644"/>
      </p:ext>
    </p:extLst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The “Whys”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544286" y="1751194"/>
            <a:ext cx="1110342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“Your membership in KofC gives you the opportunity to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help people, change lives and save lives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– and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support our Church, Bishops and Priests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at a time when they need our support more than ever. </a:t>
            </a:r>
          </a:p>
          <a:p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Does this sound like an organization that you would like to be part of?”</a:t>
            </a:r>
          </a:p>
        </p:txBody>
      </p:sp>
    </p:spTree>
    <p:extLst>
      <p:ext uri="{BB962C8B-B14F-4D97-AF65-F5344CB8AC3E}">
        <p14:creationId xmlns:p14="http://schemas.microsoft.com/office/powerpoint/2010/main" val="461154252"/>
      </p:ext>
    </p:extLst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Keys to Success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1370196" y="1556084"/>
            <a:ext cx="7655817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Build a strong team at the Council level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Put the best people in the right positions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Communicate at a high level – share best practices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Encourage all councils to develop a strong strategic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Assess actual vs. target performance at regular intervals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Getting everyone to understand the “</a:t>
            </a:r>
            <a:r>
              <a:rPr lang="en-US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whys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”</a:t>
            </a:r>
          </a:p>
          <a:p>
            <a:pPr lvl="2"/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Why membership growth is so important?</a:t>
            </a:r>
          </a:p>
          <a:p>
            <a:pPr lvl="2"/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Why everyone must recruit?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Get </a:t>
            </a:r>
            <a:r>
              <a:rPr lang="en-US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ALL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councils </a:t>
            </a:r>
            <a:r>
              <a:rPr lang="en-US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recruiting active</a:t>
            </a:r>
          </a:p>
        </p:txBody>
      </p:sp>
    </p:spTree>
    <p:extLst>
      <p:ext uri="{BB962C8B-B14F-4D97-AF65-F5344CB8AC3E}">
        <p14:creationId xmlns:p14="http://schemas.microsoft.com/office/powerpoint/2010/main" val="1431316521"/>
      </p:ext>
    </p:extLst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Keys to Success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1370196" y="1556084"/>
            <a:ext cx="7655817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Build a strong team at the Council level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Put the best people in the right positions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Communicate at a high level – share best practices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Encourage all councils to develop a strong strategic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Assess actual vs. target performance at regular intervals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Getting everyone to understand the “</a:t>
            </a:r>
            <a:r>
              <a:rPr lang="en-US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whys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”</a:t>
            </a:r>
          </a:p>
          <a:p>
            <a:pPr lvl="2"/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Why membership growth is so important?</a:t>
            </a:r>
          </a:p>
          <a:p>
            <a:pPr lvl="2"/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Why everyone must recruit?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Get ALL councils recruiting active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Overcome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council leaders </a:t>
            </a:r>
            <a:r>
              <a:rPr lang="en-US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resistant to change</a:t>
            </a:r>
          </a:p>
        </p:txBody>
      </p:sp>
    </p:spTree>
    <p:extLst>
      <p:ext uri="{BB962C8B-B14F-4D97-AF65-F5344CB8AC3E}">
        <p14:creationId xmlns:p14="http://schemas.microsoft.com/office/powerpoint/2010/main" val="1141063845"/>
      </p:ext>
    </p:extLst>
  </p:cSld>
  <p:clrMapOvr>
    <a:masterClrMapping/>
  </p:clrMapOvr>
  <p:transition spd="slow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Keys to Success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1370196" y="1556084"/>
            <a:ext cx="7655817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Build a strong team at the Council level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Put the best people in the right positions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Communicate at a high level – share best practices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Encourage all councils to develop a strong strategic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Assess actual vs. target performance at regular intervals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Getting everyone to understand the “</a:t>
            </a:r>
            <a:r>
              <a:rPr lang="en-US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whys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”</a:t>
            </a:r>
          </a:p>
          <a:p>
            <a:pPr lvl="2"/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Why membership growth is so important?</a:t>
            </a:r>
          </a:p>
          <a:p>
            <a:pPr lvl="2"/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Why everyone must recruit?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Get ALL councils recruiting active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Overcome council leaders resistant to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Hold all leaders </a:t>
            </a:r>
            <a:r>
              <a:rPr lang="en-US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accountable</a:t>
            </a:r>
          </a:p>
        </p:txBody>
      </p:sp>
    </p:spTree>
    <p:extLst>
      <p:ext uri="{BB962C8B-B14F-4D97-AF65-F5344CB8AC3E}">
        <p14:creationId xmlns:p14="http://schemas.microsoft.com/office/powerpoint/2010/main" val="3336228876"/>
      </p:ext>
    </p:extLst>
  </p:cSld>
  <p:clrMapOvr>
    <a:masterClrMapping/>
  </p:clrMapOvr>
  <p:transition spd="slow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Keys to Success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1370196" y="1556084"/>
            <a:ext cx="7655817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Build a strong team at the Council level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Put the best people in the right positions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Communicate at a high level – share best practices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Encourage all councils to develop a strong strategic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Assess actual vs. target performance at regular intervals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Getting everyone to understand the “</a:t>
            </a:r>
            <a:r>
              <a:rPr lang="en-US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whys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”</a:t>
            </a:r>
          </a:p>
          <a:p>
            <a:pPr lvl="2"/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Why membership growth is so important?</a:t>
            </a:r>
          </a:p>
          <a:p>
            <a:pPr lvl="2"/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Why everyone must recruit?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Get ALL councils recruiting active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Overcome council leaders resistant to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Hold all leaders accountable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Your #1 job is to </a:t>
            </a:r>
            <a:r>
              <a:rPr lang="en-US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inspire and motivate 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your teams</a:t>
            </a:r>
          </a:p>
        </p:txBody>
      </p:sp>
    </p:spTree>
    <p:extLst>
      <p:ext uri="{BB962C8B-B14F-4D97-AF65-F5344CB8AC3E}">
        <p14:creationId xmlns:p14="http://schemas.microsoft.com/office/powerpoint/2010/main" val="4210775074"/>
      </p:ext>
    </p:extLst>
  </p:cSld>
  <p:clrMapOvr>
    <a:masterClrMapping/>
  </p:clrMapOvr>
  <p:transition spd="slow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Keys to Success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912997" y="1556084"/>
            <a:ext cx="709537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Build a strong team at the Council level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Put the best people in the right positions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Communicate at a high level – share best practices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Encourage all councils to develop a strong strategic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Assess actual vs. target performance at regular intervals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Getting everyone to understand the “</a:t>
            </a:r>
            <a:r>
              <a:rPr lang="en-US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whys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”</a:t>
            </a:r>
          </a:p>
          <a:p>
            <a:pPr lvl="2"/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Why membership growth is so important?</a:t>
            </a:r>
          </a:p>
          <a:p>
            <a:pPr lvl="2"/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Why everyone must recruit?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Get ALL councils recruiting active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Overcome council leaders resistant to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Hold all leaders accountable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Your #1 job is to inspire and motivate your teams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Commit to making training a priority – Identify training needs and State trainers; use our RTDs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8DCE961-002C-499A-A61F-CBEF5D72C2F5}"/>
              </a:ext>
            </a:extLst>
          </p:cNvPr>
          <p:cNvSpPr txBox="1"/>
          <p:nvPr/>
        </p:nvSpPr>
        <p:spPr>
          <a:xfrm>
            <a:off x="7396316" y="1674674"/>
            <a:ext cx="43672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Use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the tools and resources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available 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Into The Breach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videos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Everyday Heroes videos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Leave No Neighbor Behind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programs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810158"/>
      </p:ext>
    </p:extLst>
  </p:cSld>
  <p:clrMapOvr>
    <a:masterClrMapping/>
  </p:clrMapOvr>
  <p:transition spd="slow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Keys to Success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1370197" y="1556084"/>
            <a:ext cx="709537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Continue to </a:t>
            </a:r>
            <a:r>
              <a:rPr lang="en-US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target younger men and Hispanics/Ethnic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groups as priority target prospects</a:t>
            </a:r>
          </a:p>
        </p:txBody>
      </p:sp>
    </p:spTree>
    <p:extLst>
      <p:ext uri="{BB962C8B-B14F-4D97-AF65-F5344CB8AC3E}">
        <p14:creationId xmlns:p14="http://schemas.microsoft.com/office/powerpoint/2010/main" val="591849398"/>
      </p:ext>
    </p:extLst>
  </p:cSld>
  <p:clrMapOvr>
    <a:masterClrMapping/>
  </p:clrMapOvr>
  <p:transition spd="slow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Keys to Success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1370197" y="1556084"/>
            <a:ext cx="709537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Continue to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target younger men and Hispanics/Ethnic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groups as priority target prospects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Work and enforce a strong member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retention </a:t>
            </a:r>
            <a:r>
              <a:rPr lang="en-US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processA</a:t>
            </a:r>
            <a:endParaRPr lang="en-US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980607"/>
      </p:ext>
    </p:extLst>
  </p:cSld>
  <p:clrMapOvr>
    <a:masterClrMapping/>
  </p:clrMapOvr>
  <p:transition spd="slow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Keys to Success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1629689" y="1556084"/>
            <a:ext cx="8675846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Continue to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target younger men and Hispanics/Ethnic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groups as </a:t>
            </a:r>
          </a:p>
          <a:p>
            <a:pPr marL="0" indent="0">
              <a:buNone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    priority target prospects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Work and enforce a strong council member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retention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Encourage councils to build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strong partnerships with their local pastors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Ensure that they know all we do </a:t>
            </a:r>
          </a:p>
          <a:p>
            <a:pPr marL="1447800" lvl="2">
              <a:buFont typeface="Arial" panose="020B0604020202020204" pitchFamily="34" charset="0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Faith in Action</a:t>
            </a:r>
          </a:p>
          <a:p>
            <a:pPr marL="1447800" lvl="2">
              <a:buFont typeface="Arial" panose="020B0604020202020204" pitchFamily="34" charset="0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Leave No Neighbor Behind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Encourage them to support </a:t>
            </a:r>
            <a:r>
              <a:rPr lang="en-US" sz="2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KofC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6698572"/>
      </p:ext>
    </p:extLst>
  </p:cSld>
  <p:clrMapOvr>
    <a:masterClrMapping/>
  </p:clrMapOvr>
  <p:transition spd="slow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Keys to Success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1370196" y="1556084"/>
            <a:ext cx="7934441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Continue to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target younger men and Hispanics/Ethnic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groups as priority target prospects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Work and enforce a strong jurisdiction member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retention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Encourage councils to build strong partnerships with their local pastors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Ensure that they know all we do </a:t>
            </a:r>
          </a:p>
          <a:p>
            <a:pPr marL="1447800" lvl="2">
              <a:buFont typeface="Arial" panose="020B0604020202020204" pitchFamily="34" charset="0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Faith in Action</a:t>
            </a:r>
          </a:p>
          <a:p>
            <a:pPr marL="1447800" lvl="2">
              <a:buFont typeface="Arial" panose="020B0604020202020204" pitchFamily="34" charset="0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Leave No Neighbor Behind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Encourage them to support </a:t>
            </a:r>
            <a:r>
              <a:rPr lang="en-US" sz="2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KofC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Promote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Online Membership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and use of the Prospect Landing Page tool to engage/sign up prospects at council events</a:t>
            </a:r>
          </a:p>
        </p:txBody>
      </p:sp>
    </p:spTree>
    <p:extLst>
      <p:ext uri="{BB962C8B-B14F-4D97-AF65-F5344CB8AC3E}">
        <p14:creationId xmlns:p14="http://schemas.microsoft.com/office/powerpoint/2010/main" val="3665131944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My Topics for Today!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1E352-7D48-48E3-A90E-45AB91BFC6CB}"/>
              </a:ext>
            </a:extLst>
          </p:cNvPr>
          <p:cNvSpPr>
            <a:spLocks noGrp="1"/>
          </p:cNvSpPr>
          <p:nvPr/>
        </p:nvSpPr>
        <p:spPr bwMode="auto">
          <a:xfrm>
            <a:off x="2123767" y="1993489"/>
            <a:ext cx="7489743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lvl="1"/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Membership Update</a:t>
            </a:r>
          </a:p>
          <a:p>
            <a:pPr lvl="1"/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Keys to Success</a:t>
            </a:r>
          </a:p>
          <a:p>
            <a:pPr lvl="1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Strategies for getting off to a fast start!</a:t>
            </a:r>
            <a:endParaRPr lang="en-US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871232"/>
      </p:ext>
    </p:extLst>
  </p:cSld>
  <p:clrMapOvr>
    <a:masterClrMapping/>
  </p:clrMapOvr>
  <p:transition spd="slow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Keys to Success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1370196" y="1556084"/>
            <a:ext cx="803329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Continue to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target younger men and Hispanics/Ethnic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groups as </a:t>
            </a:r>
          </a:p>
          <a:p>
            <a:pPr marL="0" indent="0">
              <a:buNone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    priority target prospects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Work and enforce a strong council member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retention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Encourage councils to build strong partnerships with their local bishops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Ensure that they know all we do </a:t>
            </a:r>
          </a:p>
          <a:p>
            <a:pPr marL="1447800" lvl="2">
              <a:buFont typeface="Arial" panose="020B0604020202020204" pitchFamily="34" charset="0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Faith in Action</a:t>
            </a:r>
          </a:p>
          <a:p>
            <a:pPr marL="1447800" lvl="2">
              <a:buFont typeface="Arial" panose="020B0604020202020204" pitchFamily="34" charset="0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Leave No Neighbor Behind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Encourage them to support </a:t>
            </a:r>
            <a:r>
              <a:rPr lang="en-US" sz="2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KofC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Promote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Online Membership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and use of the Prospect Landing Page tool to engage/sign up prospects at council events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Promote wide adoption of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Faith in Action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and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Leave No Neighbor Behind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programs</a:t>
            </a:r>
          </a:p>
        </p:txBody>
      </p:sp>
    </p:spTree>
    <p:extLst>
      <p:ext uri="{BB962C8B-B14F-4D97-AF65-F5344CB8AC3E}">
        <p14:creationId xmlns:p14="http://schemas.microsoft.com/office/powerpoint/2010/main" val="2846484879"/>
      </p:ext>
    </p:extLst>
  </p:cSld>
  <p:clrMapOvr>
    <a:masterClrMapping/>
  </p:clrMapOvr>
  <p:transition spd="slow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Keys to Success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1370196" y="1556083"/>
            <a:ext cx="9182473" cy="4696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Continue to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target younger men and Hispanics/Ethnic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groups as priority target prospects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Work a strong jurisdiction member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retention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Build strong partnerships with your local bishops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Ensure that they know all we do </a:t>
            </a:r>
          </a:p>
          <a:p>
            <a:pPr marL="1447800" lvl="2">
              <a:buFont typeface="Arial" panose="020B0604020202020204" pitchFamily="34" charset="0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Faith in Action</a:t>
            </a:r>
          </a:p>
          <a:p>
            <a:pPr marL="1447800" lvl="2">
              <a:buFont typeface="Arial" panose="020B0604020202020204" pitchFamily="34" charset="0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Leave No Neighbor Behind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Encourage them to support KofC with their priests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Promote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Online Membership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and use of the Prospect Landing Page tool </a:t>
            </a:r>
          </a:p>
          <a:p>
            <a:pPr marL="0" indent="0">
              <a:buNone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    to engage/sign up prospects at council events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Promote wide adoption of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Faith in Action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and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Leave No Neighbor Behind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programs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Form strong partnerships with your General Agents and Field Agents</a:t>
            </a:r>
          </a:p>
        </p:txBody>
      </p:sp>
    </p:spTree>
    <p:extLst>
      <p:ext uri="{BB962C8B-B14F-4D97-AF65-F5344CB8AC3E}">
        <p14:creationId xmlns:p14="http://schemas.microsoft.com/office/powerpoint/2010/main" val="3617479889"/>
      </p:ext>
    </p:extLst>
  </p:cSld>
  <p:clrMapOvr>
    <a:masterClrMapping/>
  </p:clrMapOvr>
  <p:transition spd="slow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Getting Off to a Fast Start!</a:t>
            </a:r>
          </a:p>
        </p:txBody>
      </p:sp>
    </p:spTree>
    <p:extLst>
      <p:ext uri="{BB962C8B-B14F-4D97-AF65-F5344CB8AC3E}">
        <p14:creationId xmlns:p14="http://schemas.microsoft.com/office/powerpoint/2010/main" val="713782849"/>
      </p:ext>
    </p:extLst>
  </p:cSld>
  <p:clrMapOvr>
    <a:masterClrMapping/>
  </p:clrMapOvr>
  <p:transition spd="slow"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Getting Off to a Fast Start!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1370197" y="1556084"/>
            <a:ext cx="709537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Make sure councils have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all Officers and Directors in place</a:t>
            </a:r>
          </a:p>
          <a:p>
            <a:pPr lvl="1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Train them – and hold them accountable!</a:t>
            </a:r>
          </a:p>
        </p:txBody>
      </p:sp>
    </p:spTree>
    <p:extLst>
      <p:ext uri="{BB962C8B-B14F-4D97-AF65-F5344CB8AC3E}">
        <p14:creationId xmlns:p14="http://schemas.microsoft.com/office/powerpoint/2010/main" val="2710100703"/>
      </p:ext>
    </p:extLst>
  </p:cSld>
  <p:clrMapOvr>
    <a:masterClrMapping/>
  </p:clrMapOvr>
  <p:transition spd="slow"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Getting Off to a Fast Start!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1370197" y="1556084"/>
            <a:ext cx="709537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Make sure councils have all Officers and Directors in place</a:t>
            </a:r>
          </a:p>
          <a:p>
            <a:pPr lvl="1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Train them - and hold them accountable!</a:t>
            </a:r>
          </a:p>
          <a:p>
            <a:pPr>
              <a:buFont typeface="Arial"/>
              <a:buChar char="•"/>
            </a:pP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Don’t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let councils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give up the Summer</a:t>
            </a:r>
          </a:p>
        </p:txBody>
      </p:sp>
    </p:spTree>
    <p:extLst>
      <p:ext uri="{BB962C8B-B14F-4D97-AF65-F5344CB8AC3E}">
        <p14:creationId xmlns:p14="http://schemas.microsoft.com/office/powerpoint/2010/main" val="2107182202"/>
      </p:ext>
    </p:extLst>
  </p:cSld>
  <p:clrMapOvr>
    <a:masterClrMapping/>
  </p:clrMapOvr>
  <p:transition spd="slow"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Getting Off to a Fast Start!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1370197" y="1556084"/>
            <a:ext cx="709537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Make sure councils have all Officers and Directors in place</a:t>
            </a:r>
          </a:p>
          <a:p>
            <a:pPr lvl="1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Train them - and hold them accountable!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Don’t let councils give up the Summer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Councils should appoint a Communications Director </a:t>
            </a:r>
          </a:p>
          <a:p>
            <a:pPr lvl="1"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Make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maximizing visibility locally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 priority for all councils</a:t>
            </a:r>
          </a:p>
        </p:txBody>
      </p:sp>
    </p:spTree>
    <p:extLst>
      <p:ext uri="{BB962C8B-B14F-4D97-AF65-F5344CB8AC3E}">
        <p14:creationId xmlns:p14="http://schemas.microsoft.com/office/powerpoint/2010/main" val="2775549959"/>
      </p:ext>
    </p:extLst>
  </p:cSld>
  <p:clrMapOvr>
    <a:masterClrMapping/>
  </p:clrMapOvr>
  <p:transition spd="slow"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Getting Off to a Fast Start!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1370197" y="1556084"/>
            <a:ext cx="709537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Make sure councils have all Officers and Directors in place</a:t>
            </a:r>
          </a:p>
          <a:p>
            <a:pPr lvl="1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Train them - and hold them accountable!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Don’t let councils give up the Summer</a:t>
            </a:r>
          </a:p>
          <a:p>
            <a:pPr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Appoint a State Communications Director to work with Councils</a:t>
            </a:r>
          </a:p>
          <a:p>
            <a:pPr marL="1085850" lvl="1" indent="-342900">
              <a:buFont typeface="Arial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Make maximizing visibility locally a priority for all councils</a:t>
            </a:r>
          </a:p>
          <a:p>
            <a:pPr>
              <a:buFont typeface="Arial"/>
              <a:buChar char="•"/>
            </a:pP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Proactively promote all Supreme and State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incentives</a:t>
            </a:r>
          </a:p>
        </p:txBody>
      </p:sp>
    </p:spTree>
    <p:extLst>
      <p:ext uri="{BB962C8B-B14F-4D97-AF65-F5344CB8AC3E}">
        <p14:creationId xmlns:p14="http://schemas.microsoft.com/office/powerpoint/2010/main" val="1105323133"/>
      </p:ext>
    </p:extLst>
  </p:cSld>
  <p:clrMapOvr>
    <a:masterClrMapping/>
  </p:clrMapOvr>
  <p:transition spd="slow"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Remember</a:t>
            </a:r>
            <a:r>
              <a:rPr lang="is-IS" sz="6000" dirty="0">
                <a:solidFill>
                  <a:schemeClr val="tx1"/>
                </a:solidFill>
              </a:rPr>
              <a:t>…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1370197" y="1556084"/>
            <a:ext cx="709537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Success starts with you!</a:t>
            </a:r>
          </a:p>
        </p:txBody>
      </p:sp>
    </p:spTree>
    <p:extLst>
      <p:ext uri="{BB962C8B-B14F-4D97-AF65-F5344CB8AC3E}">
        <p14:creationId xmlns:p14="http://schemas.microsoft.com/office/powerpoint/2010/main" val="1632307824"/>
      </p:ext>
    </p:extLst>
  </p:cSld>
  <p:clrMapOvr>
    <a:masterClrMapping/>
  </p:clrMapOvr>
  <p:transition spd="slow"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Remember</a:t>
            </a:r>
            <a:r>
              <a:rPr lang="is-IS" sz="6000" dirty="0">
                <a:solidFill>
                  <a:schemeClr val="tx1"/>
                </a:solidFill>
              </a:rPr>
              <a:t>…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1370197" y="1556084"/>
            <a:ext cx="709537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Success starts with you!</a:t>
            </a:r>
          </a:p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Focus on communication, leadership…</a:t>
            </a:r>
          </a:p>
        </p:txBody>
      </p:sp>
    </p:spTree>
    <p:extLst>
      <p:ext uri="{BB962C8B-B14F-4D97-AF65-F5344CB8AC3E}">
        <p14:creationId xmlns:p14="http://schemas.microsoft.com/office/powerpoint/2010/main" val="18375531"/>
      </p:ext>
    </p:extLst>
  </p:cSld>
  <p:clrMapOvr>
    <a:masterClrMapping/>
  </p:clrMapOvr>
  <p:transition spd="slow"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Remember</a:t>
            </a:r>
            <a:r>
              <a:rPr lang="is-IS" sz="6000" dirty="0">
                <a:solidFill>
                  <a:schemeClr val="tx1"/>
                </a:solidFill>
              </a:rPr>
              <a:t>…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1370197" y="1556084"/>
            <a:ext cx="709537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Success starts with you!</a:t>
            </a:r>
          </a:p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Focus on communication, leadership…</a:t>
            </a:r>
          </a:p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And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Inspiration</a:t>
            </a:r>
          </a:p>
        </p:txBody>
      </p:sp>
    </p:spTree>
    <p:extLst>
      <p:ext uri="{BB962C8B-B14F-4D97-AF65-F5344CB8AC3E}">
        <p14:creationId xmlns:p14="http://schemas.microsoft.com/office/powerpoint/2010/main" val="1805158646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lvl="0">
              <a:defRPr/>
            </a:pPr>
            <a:r>
              <a:rPr lang="en-US" sz="6000" dirty="0">
                <a:solidFill>
                  <a:schemeClr val="tx1"/>
                </a:solidFill>
                <a:effectLst/>
              </a:rPr>
              <a:t>Membership Update</a:t>
            </a:r>
            <a:endParaRPr kumimoji="0" lang="en-US" sz="6000" b="1" u="none" strike="noStrike" kern="0" cap="sm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EF0315-2D46-450A-B684-65964C875FCD}"/>
              </a:ext>
            </a:extLst>
          </p:cNvPr>
          <p:cNvSpPr txBox="1"/>
          <p:nvPr/>
        </p:nvSpPr>
        <p:spPr>
          <a:xfrm>
            <a:off x="843780" y="1997839"/>
            <a:ext cx="1050443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Intake Through 2/28 vs. YAGO, we were doing well</a:t>
            </a:r>
          </a:p>
          <a:p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U.S. 		flat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Canada 		+20.5 %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Mexico 	 	+44%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Philippines 	+6.8%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Order 		+4.7%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857319804"/>
      </p:ext>
    </p:extLst>
  </p:cSld>
  <p:clrMapOvr>
    <a:masterClrMapping/>
  </p:clrMapOvr>
  <p:transition spd="slow"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Remember</a:t>
            </a:r>
            <a:r>
              <a:rPr lang="is-IS" sz="6000" dirty="0">
                <a:solidFill>
                  <a:schemeClr val="tx1"/>
                </a:solidFill>
              </a:rPr>
              <a:t>…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1370197" y="1556084"/>
            <a:ext cx="709537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Success starts with you!</a:t>
            </a:r>
          </a:p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Focus on communication, leadership…</a:t>
            </a:r>
          </a:p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And Inspiration</a:t>
            </a:r>
          </a:p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Hold yourself – and your council leaders accountable!</a:t>
            </a:r>
          </a:p>
        </p:txBody>
      </p:sp>
    </p:spTree>
    <p:extLst>
      <p:ext uri="{BB962C8B-B14F-4D97-AF65-F5344CB8AC3E}">
        <p14:creationId xmlns:p14="http://schemas.microsoft.com/office/powerpoint/2010/main" val="2681793489"/>
      </p:ext>
    </p:extLst>
  </p:cSld>
  <p:clrMapOvr>
    <a:masterClrMapping/>
  </p:clrMapOvr>
  <p:transition spd="slow"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Remember</a:t>
            </a:r>
            <a:r>
              <a:rPr lang="is-IS" sz="6000" dirty="0">
                <a:solidFill>
                  <a:schemeClr val="tx1"/>
                </a:solidFill>
              </a:rPr>
              <a:t>…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1370197" y="1556084"/>
            <a:ext cx="709537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Success starts with you!</a:t>
            </a:r>
          </a:p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Focus on communication, leadership…</a:t>
            </a:r>
          </a:p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And Inspiration</a:t>
            </a:r>
          </a:p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Hold yourself – and your council leaders accountable!</a:t>
            </a:r>
          </a:p>
          <a:p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Assess council progress vs. goals regularly – and suggest adjustments as necessary!</a:t>
            </a:r>
          </a:p>
        </p:txBody>
      </p:sp>
    </p:spTree>
    <p:extLst>
      <p:ext uri="{BB962C8B-B14F-4D97-AF65-F5344CB8AC3E}">
        <p14:creationId xmlns:p14="http://schemas.microsoft.com/office/powerpoint/2010/main" val="3124923209"/>
      </p:ext>
    </p:extLst>
  </p:cSld>
  <p:clrMapOvr>
    <a:masterClrMapping/>
  </p:clrMapOvr>
  <p:transition spd="slow"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Thank you</a:t>
            </a:r>
            <a:r>
              <a:rPr lang="is-IS" dirty="0">
                <a:solidFill>
                  <a:schemeClr val="tx1"/>
                </a:solidFill>
              </a:rPr>
              <a:t>…Thank you...Thank you!!!!!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2C032D-C52A-4D37-8CCA-2F3271FFB900}"/>
              </a:ext>
            </a:extLst>
          </p:cNvPr>
          <p:cNvSpPr>
            <a:spLocks noGrp="1"/>
          </p:cNvSpPr>
          <p:nvPr/>
        </p:nvSpPr>
        <p:spPr bwMode="auto">
          <a:xfrm>
            <a:off x="865371" y="2118059"/>
            <a:ext cx="9069203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>
              <a:buFont typeface="Arial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For all you do – everyday – to grow the Order!</a:t>
            </a:r>
          </a:p>
          <a:p>
            <a:pPr>
              <a:buFont typeface="Arial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You have the opportunity to do something special!</a:t>
            </a:r>
          </a:p>
          <a:p>
            <a:pPr>
              <a:buFont typeface="Arial"/>
              <a:buChar char="•"/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What do you want your legacy to be?????</a:t>
            </a:r>
          </a:p>
          <a:p>
            <a:pPr>
              <a:buFont typeface="Arial"/>
              <a:buChar char="•"/>
            </a:pPr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Make </a:t>
            </a:r>
            <a:r>
              <a:rPr lang="en-US" sz="2800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2020-2021 the best year each of your councils has ever had!</a:t>
            </a:r>
            <a:endParaRPr lang="en-US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131243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Online Exemplifications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1E352-7D48-48E3-A90E-45AB91BFC6CB}"/>
              </a:ext>
            </a:extLst>
          </p:cNvPr>
          <p:cNvSpPr>
            <a:spLocks noGrp="1"/>
          </p:cNvSpPr>
          <p:nvPr/>
        </p:nvSpPr>
        <p:spPr bwMode="auto">
          <a:xfrm>
            <a:off x="2428577" y="1770105"/>
            <a:ext cx="7489743" cy="4658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Many jurisdictions have been proactively recruiting prospects to participate in Supreme led online exemplifications 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Over 3,500 New Members to date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Key is to process these members ASAP</a:t>
            </a:r>
          </a:p>
          <a:p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Several states are currently conducting their own district/regional exemplifications – with more to come</a:t>
            </a:r>
          </a:p>
          <a:p>
            <a:pPr marL="0" indent="0">
              <a:buNone/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We highly encourage this!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Form an exemplification team in your district!</a:t>
            </a:r>
          </a:p>
        </p:txBody>
      </p:sp>
    </p:spTree>
    <p:extLst>
      <p:ext uri="{BB962C8B-B14F-4D97-AF65-F5344CB8AC3E}">
        <p14:creationId xmlns:p14="http://schemas.microsoft.com/office/powerpoint/2010/main" val="2391728772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Keys to Success</a:t>
            </a:r>
          </a:p>
        </p:txBody>
      </p:sp>
    </p:spTree>
    <p:extLst>
      <p:ext uri="{BB962C8B-B14F-4D97-AF65-F5344CB8AC3E}">
        <p14:creationId xmlns:p14="http://schemas.microsoft.com/office/powerpoint/2010/main" val="13748457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Keys to Success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1E352-7D48-48E3-A90E-45AB91BFC6CB}"/>
              </a:ext>
            </a:extLst>
          </p:cNvPr>
          <p:cNvSpPr>
            <a:spLocks noGrp="1"/>
          </p:cNvSpPr>
          <p:nvPr/>
        </p:nvSpPr>
        <p:spPr bwMode="auto">
          <a:xfrm>
            <a:off x="2428577" y="1816508"/>
            <a:ext cx="7489743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Build a </a:t>
            </a:r>
            <a:r>
              <a:rPr lang="en-US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strong team at the Council level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Put the best people in the right positions</a:t>
            </a:r>
          </a:p>
        </p:txBody>
      </p:sp>
    </p:spTree>
    <p:extLst>
      <p:ext uri="{BB962C8B-B14F-4D97-AF65-F5344CB8AC3E}">
        <p14:creationId xmlns:p14="http://schemas.microsoft.com/office/powerpoint/2010/main" val="1023366462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Keys to Success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1E352-7D48-48E3-A90E-45AB91BFC6CB}"/>
              </a:ext>
            </a:extLst>
          </p:cNvPr>
          <p:cNvSpPr>
            <a:spLocks noGrp="1"/>
          </p:cNvSpPr>
          <p:nvPr/>
        </p:nvSpPr>
        <p:spPr bwMode="auto">
          <a:xfrm>
            <a:off x="2428577" y="1816508"/>
            <a:ext cx="7489743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Build a strong team at the Council level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Put the </a:t>
            </a:r>
            <a:r>
              <a:rPr lang="en-US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best</a:t>
            </a: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people in the </a:t>
            </a:r>
            <a:r>
              <a:rPr lang="en-US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right </a:t>
            </a: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positions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Communicate</a:t>
            </a: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at a high level – share best practices</a:t>
            </a:r>
          </a:p>
        </p:txBody>
      </p:sp>
    </p:spTree>
    <p:extLst>
      <p:ext uri="{BB962C8B-B14F-4D97-AF65-F5344CB8AC3E}">
        <p14:creationId xmlns:p14="http://schemas.microsoft.com/office/powerpoint/2010/main" val="4189653639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r>
              <a:rPr lang="en-US" sz="6000" dirty="0">
                <a:solidFill>
                  <a:schemeClr val="tx1"/>
                </a:solidFill>
              </a:rPr>
              <a:t>Keys to Success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1E352-7D48-48E3-A90E-45AB91BFC6CB}"/>
              </a:ext>
            </a:extLst>
          </p:cNvPr>
          <p:cNvSpPr>
            <a:spLocks noGrp="1"/>
          </p:cNvSpPr>
          <p:nvPr/>
        </p:nvSpPr>
        <p:spPr bwMode="auto">
          <a:xfrm>
            <a:off x="2428577" y="1816508"/>
            <a:ext cx="7489743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Build a strong team at the Council level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Put the best people in the right positions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Communicate at a high level – share best practices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Encourage councils to develop a </a:t>
            </a:r>
            <a:r>
              <a:rPr lang="en-US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strong strategic plan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Assess actual vs. target performance at regular intervals</a:t>
            </a:r>
          </a:p>
        </p:txBody>
      </p:sp>
    </p:spTree>
    <p:extLst>
      <p:ext uri="{BB962C8B-B14F-4D97-AF65-F5344CB8AC3E}">
        <p14:creationId xmlns:p14="http://schemas.microsoft.com/office/powerpoint/2010/main" val="3545550163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ofC PowerPoint Template" id="{B7CF0A3B-53EA-4277-B0FD-8E8B9374E503}" vid="{F6B566F2-A65E-4473-82AD-81A9195BE6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C0D10ACBB27B4CAAB828CFF26DA66E" ma:contentTypeVersion="19" ma:contentTypeDescription="Create a new document." ma:contentTypeScope="" ma:versionID="008021f791c775f587578598e74d91f6">
  <xsd:schema xmlns:xsd="http://www.w3.org/2001/XMLSchema" xmlns:xs="http://www.w3.org/2001/XMLSchema" xmlns:p="http://schemas.microsoft.com/office/2006/metadata/properties" xmlns:ns1="http://schemas.microsoft.com/sharepoint/v3" xmlns:ns2="7ac50b3a-4f40-4f78-845c-453bf19ea475" xmlns:ns3="1b1acb09-85cd-4084-a5a5-b94218c9fa08" targetNamespace="http://schemas.microsoft.com/office/2006/metadata/properties" ma:root="true" ma:fieldsID="9684e8c6e716088072b76f00458406bb" ns1:_="" ns2:_="" ns3:_="">
    <xsd:import namespace="http://schemas.microsoft.com/sharepoint/v3"/>
    <xsd:import namespace="7ac50b3a-4f40-4f78-845c-453bf19ea475"/>
    <xsd:import namespace="1b1acb09-85cd-4084-a5a5-b94218c9fa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Details" minOccurs="0"/>
                <xsd:element ref="ns2:Hyperlin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c50b3a-4f40-4f78-845c-453bf19ea4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a168c609-2421-4786-bcc2-61a375607d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Details" ma:index="25" nillable="true" ma:displayName="Details " ma:format="Dropdown" ma:internalName="Details">
      <xsd:simpleType>
        <xsd:restriction base="dms:Note">
          <xsd:maxLength value="255"/>
        </xsd:restriction>
      </xsd:simpleType>
    </xsd:element>
    <xsd:element name="Hyperlink" ma:index="26" nillable="true" ma:displayName="Hyperlink" ma:format="Hyperlink" ma:internalName="Hyper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1acb09-85cd-4084-a5a5-b94218c9fa0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da1aa362-ff84-487f-8761-abc7d0f8ec95}" ma:internalName="TaxCatchAll" ma:showField="CatchAllData" ma:web="1b1acb09-85cd-4084-a5a5-b94218c9fa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7ac50b3a-4f40-4f78-845c-453bf19ea475">
      <Terms xmlns="http://schemas.microsoft.com/office/infopath/2007/PartnerControls"/>
    </lcf76f155ced4ddcb4097134ff3c332f>
    <Details xmlns="7ac50b3a-4f40-4f78-845c-453bf19ea475" xsi:nil="true"/>
    <_ip_UnifiedCompliancePolicyProperties xmlns="http://schemas.microsoft.com/sharepoint/v3" xsi:nil="true"/>
    <Hyperlink xmlns="7ac50b3a-4f40-4f78-845c-453bf19ea475">
      <Url xsi:nil="true"/>
      <Description xsi:nil="true"/>
    </Hyperlink>
    <TaxCatchAll xmlns="1b1acb09-85cd-4084-a5a5-b94218c9fa08" xsi:nil="true"/>
  </documentManagement>
</p:properties>
</file>

<file path=customXml/itemProps1.xml><?xml version="1.0" encoding="utf-8"?>
<ds:datastoreItem xmlns:ds="http://schemas.openxmlformats.org/officeDocument/2006/customXml" ds:itemID="{9873D13F-0485-4730-9ED3-53D7B8343C7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CDE01C-0B67-40CD-8A36-09A5056C67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ac50b3a-4f40-4f78-845c-453bf19ea475"/>
    <ds:schemaRef ds:uri="1b1acb09-85cd-4084-a5a5-b94218c9fa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ADCCE60-906B-4CBA-AFC5-79F529C71B0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ac50b3a-4f40-4f78-845c-453bf19ea475"/>
    <ds:schemaRef ds:uri="1b1acb09-85cd-4084-a5a5-b94218c9fa0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1384</TotalTime>
  <Words>2696</Words>
  <Application>Microsoft Office PowerPoint</Application>
  <PresentationFormat>Widescreen</PresentationFormat>
  <Paragraphs>334</Paragraphs>
  <Slides>42</Slides>
  <Notes>42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Perretta, Thomas J</dc:creator>
  <cp:lastModifiedBy>Backer, Daniel</cp:lastModifiedBy>
  <cp:revision>57</cp:revision>
  <dcterms:created xsi:type="dcterms:W3CDTF">2020-05-12T13:34:51Z</dcterms:created>
  <dcterms:modified xsi:type="dcterms:W3CDTF">2025-10-29T12:27:42Z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0x01010019C0D10ACBB27B4CAAB828CFF26DA66E</vt:lpwstr>
  </property>
</Properties>
</file>