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9" r:id="rId5"/>
  </p:sldMasterIdLst>
  <p:notesMasterIdLst>
    <p:notesMasterId r:id="rId30"/>
  </p:notesMasterIdLst>
  <p:sldIdLst>
    <p:sldId id="347" r:id="rId6"/>
    <p:sldId id="327" r:id="rId7"/>
    <p:sldId id="335" r:id="rId8"/>
    <p:sldId id="328" r:id="rId9"/>
    <p:sldId id="336" r:id="rId10"/>
    <p:sldId id="324" r:id="rId11"/>
    <p:sldId id="337" r:id="rId12"/>
    <p:sldId id="338" r:id="rId13"/>
    <p:sldId id="339" r:id="rId14"/>
    <p:sldId id="340" r:id="rId15"/>
    <p:sldId id="341" r:id="rId16"/>
    <p:sldId id="342" r:id="rId17"/>
    <p:sldId id="346" r:id="rId18"/>
    <p:sldId id="343" r:id="rId19"/>
    <p:sldId id="325" r:id="rId20"/>
    <p:sldId id="330" r:id="rId21"/>
    <p:sldId id="331" r:id="rId22"/>
    <p:sldId id="332" r:id="rId23"/>
    <p:sldId id="333" r:id="rId24"/>
    <p:sldId id="334" r:id="rId25"/>
    <p:sldId id="344" r:id="rId26"/>
    <p:sldId id="345" r:id="rId27"/>
    <p:sldId id="329" r:id="rId28"/>
    <p:sldId id="34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7D9"/>
    <a:srgbClr val="3A393B"/>
    <a:srgbClr val="3A383B"/>
    <a:srgbClr val="F7B718"/>
    <a:srgbClr val="EF3B39"/>
    <a:srgbClr val="112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65E40-8805-407B-B14F-CCE798524E59}" v="5" dt="2025-05-21T14:30:40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86441" autoAdjust="0"/>
  </p:normalViewPr>
  <p:slideViewPr>
    <p:cSldViewPr snapToGrid="0" snapToObjects="1">
      <p:cViewPr varScale="1">
        <p:scale>
          <a:sx n="95" d="100"/>
          <a:sy n="95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2544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2DC9C-08E8-544E-976D-6E66820EA576}" type="datetimeFigureOut">
              <a:rPr lang="en-US" smtClean="0"/>
              <a:t>6/12/2025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EB001-C805-A442-8F18-CFCF76154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33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3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98F0-B9A4-2257-A21F-15CB19738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C322F-1C55-0291-BC77-3CD8D5B79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BBFEFA-1019-B9E9-14AD-84ECF2EFD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D7B4-BA8F-7A1D-BA8E-776365484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1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5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1E78B-B373-8C70-3C66-06B35153E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D4258-DC30-0ABF-32B1-1068D0818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20795E-EEBA-71E3-9E27-D99F8BA66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A4196-8EB6-4C02-06BA-CB5C4F3BF7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3EB001-C805-A442-8F18-CFCF76154C5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7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5490276-F6B1-00D1-0933-36517B5AF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8527-6C2B-6247-9837-1856F62CD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9167EF6-A93D-2543-B241-EE0111CC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B059614-F977-440D-6D29-7F5C514C13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74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090C932-B62F-914B-BC4D-AE7D66916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1E4144C1-C781-03D2-724F-C5E40633C8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5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2pPr>
            <a:lvl3pPr marL="804862" indent="-457200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1030287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263650" indent="-3429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40D5480-C697-42C6-EA16-81A9B1908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435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1" y="1600200"/>
            <a:ext cx="5182611" cy="4435475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solidFill>
                  <a:schemeClr val="bg1"/>
                </a:solidFill>
                <a:latin typeface="+mn-lt"/>
              </a:defRPr>
            </a:lvl2pPr>
            <a:lvl3pPr marL="628650" indent="-280988"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  <a:latin typeface="+mn-lt"/>
              </a:defRPr>
            </a:lvl3pPr>
            <a:lvl4pPr marL="920750" indent="-233363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+mn-lt"/>
              </a:defRPr>
            </a:lvl4pPr>
            <a:lvl5pPr marL="1377950" indent="-457200"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1BE69ED-1E35-C122-B38F-3E2C61A6A2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9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_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595429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B5325EA-36EC-291A-7B88-C55C2F50A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F6B3911-203C-DED2-BBAD-93153C0E21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1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89DD77CF-2475-DA48-FC8A-0A07E669E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A09523F-EF98-ECE5-D3F1-8FCC7154D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24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CFD6387-B13A-CC57-EE91-5C085970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1B674CC-9246-9A29-016A-9888AAAAF7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1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3776B1AD-0C07-F203-2D14-4A8F5A813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405BF29-A110-461E-9564-F2A30951D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ECB9E51-6082-5692-0597-9EAF8BAFF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B4EDF7B-E031-4953-4354-F5F5FD5AF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4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9670" y="2554605"/>
            <a:ext cx="10717530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69670" y="511048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12, 2025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3211F48-BBE6-85A6-F12A-92B4BF283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3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5C002F2-1CA8-BD91-5F5A-8F6F66267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AF2A77B-09FD-010D-C3F1-B39D2013CA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ED94A3B-EC28-BD23-5E22-E5895FA40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B244CBE-5AB7-5D3E-7870-63F3048310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5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445128B-3A65-E941-7556-3C8776114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1FE739D-6C31-F218-9F54-14997DF31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2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D6D03AE-DED5-1BF8-1E17-50F13EAA3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6A32941-A1BA-E50B-F475-9EF180867A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277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8A8EB13-8EA4-B805-1E81-F28BCDFB6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37EF241-F0B3-2A7F-297E-27D1AF081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995D77D-6071-93B1-C408-1F00415C0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28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_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11838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73325"/>
            <a:ext cx="9593263" cy="140956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E38B81-F31B-034F-BD43-2965B3978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03120" y="5056188"/>
            <a:ext cx="3992880" cy="97948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42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blem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3A7ABB9F-2C75-0047-B1B9-911166386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1103589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0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E96C-0A7D-F64E-BCB7-2347B8578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0" y="2468880"/>
            <a:ext cx="8382646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F015C-1315-1E44-AE22-1354372E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3120" y="5029200"/>
            <a:ext cx="3924300" cy="100647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12, 2025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34F45B-CB8E-1543-BE79-06E394783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8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12,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3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190" y="0"/>
            <a:ext cx="609981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2" y="2473325"/>
            <a:ext cx="5542598" cy="1904365"/>
          </a:xfrm>
        </p:spPr>
        <p:txBody>
          <a:bodyPr anchor="ctr" anchorCtr="0"/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ABD1690-48C1-094D-914B-23FF5BD0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010E6A-E64E-D04A-82BB-54DF8D5A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5269230"/>
            <a:ext cx="3924300" cy="76644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855C22-8691-3246-82BA-7D95F02094BC}" type="datetime4">
              <a:rPr lang="en-US" smtClean="0"/>
              <a:t>June 12, 2025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EE0276F-0B8E-B3E9-B0A1-CB4A31169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18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2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9" y="1600200"/>
            <a:ext cx="5166360" cy="453888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000"/>
            </a:lvl2pPr>
            <a:lvl3pPr>
              <a:lnSpc>
                <a:spcPct val="110000"/>
              </a:lnSpc>
              <a:defRPr sz="20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157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432041" cy="453888"/>
          </a:xfrm>
        </p:spPr>
        <p:txBody>
          <a:bodyPr/>
          <a:lstStyle>
            <a:lvl1pPr>
              <a:lnSpc>
                <a:spcPct val="110000"/>
              </a:lnSpc>
              <a:defRPr sz="13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86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3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5166360" cy="3448878"/>
          </a:xfrm>
        </p:spPr>
        <p:txBody>
          <a:bodyPr/>
          <a:lstStyle>
            <a:lvl1pPr>
              <a:lnSpc>
                <a:spcPct val="110000"/>
              </a:lnSpc>
              <a:defRPr sz="200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 sz="2000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A95606-80F0-B145-8C9E-6F641430B4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300870"/>
            <a:ext cx="5181600" cy="73480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940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31784-3267-9C4E-9818-D1EC22730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47754-3053-5E40-89D5-4F7DB0BC2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" y="1600200"/>
            <a:ext cx="4892040" cy="4435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7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400">
                <a:solidFill>
                  <a:schemeClr val="bg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366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_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2F146D1-959D-114E-A46D-D04F93BF9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10201" y="1"/>
            <a:ext cx="6781800" cy="6858000"/>
          </a:xfrm>
          <a:custGeom>
            <a:avLst/>
            <a:gdLst>
              <a:gd name="connsiteX0" fmla="*/ 6781799 w 6781800"/>
              <a:gd name="connsiteY0" fmla="*/ 0 h 6858000"/>
              <a:gd name="connsiteX1" fmla="*/ 6781800 w 6781800"/>
              <a:gd name="connsiteY1" fmla="*/ 0 h 6858000"/>
              <a:gd name="connsiteX2" fmla="*/ 6781800 w 6781800"/>
              <a:gd name="connsiteY2" fmla="*/ 6858000 h 6858000"/>
              <a:gd name="connsiteX3" fmla="*/ 0 w 6781800"/>
              <a:gd name="connsiteY3" fmla="*/ 6858000 h 6858000"/>
              <a:gd name="connsiteX4" fmla="*/ 0 w 6781800"/>
              <a:gd name="connsiteY4" fmla="*/ 6857999 h 6858000"/>
              <a:gd name="connsiteX5" fmla="*/ 3521073 w 6781800"/>
              <a:gd name="connsiteY5" fmla="*/ 6857999 h 6858000"/>
              <a:gd name="connsiteX6" fmla="*/ 92966 w 6781800"/>
              <a:gd name="connsiteY6" fmla="*/ 3429001 h 6858000"/>
              <a:gd name="connsiteX7" fmla="*/ 3521074 w 6781800"/>
              <a:gd name="connsiteY7" fmla="*/ 1 h 6858000"/>
              <a:gd name="connsiteX8" fmla="*/ 3521074 w 6781800"/>
              <a:gd name="connsiteY8" fmla="*/ 6857999 h 6858000"/>
              <a:gd name="connsiteX9" fmla="*/ 3521075 w 6781800"/>
              <a:gd name="connsiteY9" fmla="*/ 1 h 6858000"/>
              <a:gd name="connsiteX10" fmla="*/ 6781799 w 6781800"/>
              <a:gd name="connsiteY10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81800" h="6858000">
                <a:moveTo>
                  <a:pt x="6781799" y="0"/>
                </a:moveTo>
                <a:lnTo>
                  <a:pt x="6781800" y="0"/>
                </a:lnTo>
                <a:lnTo>
                  <a:pt x="67818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1073" y="6857999"/>
                </a:lnTo>
                <a:lnTo>
                  <a:pt x="92966" y="3429001"/>
                </a:lnTo>
                <a:lnTo>
                  <a:pt x="3521074" y="1"/>
                </a:lnTo>
                <a:lnTo>
                  <a:pt x="3521074" y="6857999"/>
                </a:lnTo>
                <a:lnTo>
                  <a:pt x="3521075" y="1"/>
                </a:lnTo>
                <a:lnTo>
                  <a:pt x="6781799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D432-1D55-CC48-BC16-EFAB7BF6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CDB488C-E165-D147-B1F5-B55A82097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8B94699D-80A6-8D45-93C1-60C66F89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70" y="1600200"/>
            <a:ext cx="4892642" cy="3647661"/>
          </a:xfrm>
        </p:spPr>
        <p:txBody>
          <a:bodyPr anchor="ctr" anchorCtr="0"/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C918B1B-9ADB-9747-AD2E-544BF60CA8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3" y="457200"/>
            <a:ext cx="4893861" cy="1143000"/>
          </a:xfrm>
        </p:spPr>
        <p:txBody>
          <a:bodyPr/>
          <a:lstStyle>
            <a:lvl1pPr>
              <a:defRPr sz="14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934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C79A7-ABAC-7E42-9B96-22E81AF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PowerPoint template guidelines and examples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205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2472C7E-7C4E-A54B-B12E-8AF668B9B4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65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F0CFB6-1970-F547-9805-159DC3D90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6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28FA75DF-F11E-4F4C-A0FE-DD668F1F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008879" cy="23317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8555394-B27C-0CD3-3AA9-5916B19D68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1435" y="2151062"/>
            <a:ext cx="4469130" cy="2555875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Vivat Jesus!</a:t>
            </a:r>
          </a:p>
        </p:txBody>
      </p:sp>
    </p:spTree>
    <p:extLst>
      <p:ext uri="{BB962C8B-B14F-4D97-AF65-F5344CB8AC3E}">
        <p14:creationId xmlns:p14="http://schemas.microsoft.com/office/powerpoint/2010/main" val="2569991890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4532EF4-3D67-6944-9514-676849A95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EDCEE4-6302-704C-A624-E410385B15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6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C6FAC8B-692C-1F4A-9FD2-E3FD2E0C33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1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7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0B2CE4-1439-634A-9609-80A3403878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7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A39217E-450F-9F40-956B-E1D6DB8FEA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30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9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871C40D-A22C-E64E-B698-06A183E74D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1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R/Y_0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DE5DC-7D63-DF48-9E5C-D85B8F0CA5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E85AE1-209B-F54B-9ECA-604FD089E3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E09130F-5EA8-674F-8775-CEE24D735B9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44196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33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A305159-05FA-644C-91DA-6A78223727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90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35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DE2D18C-5DBE-934A-87BA-7E0BCF5EC5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08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E444362-F524-5149-A2EC-0BCD092DDE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D86A-7368-BE48-AD74-71C68AA82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591C1-5915-6B4D-B703-782EC1F68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600200"/>
            <a:ext cx="8507412" cy="4351338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solidFill>
                  <a:schemeClr val="bg1"/>
                </a:solidFill>
              </a:defRPr>
            </a:lvl2pPr>
            <a:lvl3pPr marL="628650" indent="-280988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1EB052-6562-7545-A6BA-6648ABF04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1F2A02A-157A-E362-513E-309B393FE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5796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0E00DD5-815E-F045-8BB5-FD26DBC06F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83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69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75B9256-D000-904C-BCA2-97F8C455A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17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9F253CE-1B7A-C54E-A39B-790EB6E76F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939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2CE490B-931E-CB4F-A09C-D4911D0B3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80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34023B3-AD14-1445-8606-9595B421CF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1270" y="1600200"/>
            <a:ext cx="707369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7AD6893-E747-6940-8233-954C93DFB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863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480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Navy_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54E5D-E1B0-CE45-B0A9-2405906F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00200"/>
            <a:ext cx="5668963" cy="3687417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4D5D-9A12-4C41-AB81-D8D1333F8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04BC8A13-8650-2F4A-AC1B-20BC199334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0FD768-E3CC-D545-A754-40526A6E16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28157" y="0"/>
            <a:ext cx="3967843" cy="6858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CDE2070-2C46-3E4E-8AD6-F2D849A312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612094" y="0"/>
            <a:ext cx="3526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57200"/>
            <a:ext cx="8507412" cy="1143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3" y="1600199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55422-43FB-194B-85E8-F8436E39D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5166360" cy="4435475"/>
          </a:xfrm>
        </p:spPr>
        <p:txBody>
          <a:bodyPr/>
          <a:lstStyle>
            <a:lvl1pPr>
              <a:lnSpc>
                <a:spcPct val="11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8300F726-C3DA-F2EC-66F5-91BCA9517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81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1" y="1600200"/>
            <a:ext cx="5801447" cy="453888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2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095998" y="1600200"/>
            <a:ext cx="6003638" cy="453888"/>
          </a:xfrm>
        </p:spPr>
        <p:txBody>
          <a:bodyPr/>
          <a:lstStyle>
            <a:lvl1pPr>
              <a:lnSpc>
                <a:spcPct val="110000"/>
              </a:lnSpc>
              <a:defRPr sz="2400">
                <a:solidFill>
                  <a:schemeClr val="accent2"/>
                </a:solidFill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5999" y="2473325"/>
            <a:ext cx="5166360" cy="3562350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321DAE2-7DC7-3069-2108-CE282718A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57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3" y="1600200"/>
            <a:ext cx="3748021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3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972C97-6BF9-4F4C-B9E7-D33FD32C192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79979" y="1600200"/>
            <a:ext cx="3748021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8EC568F-843A-3640-B1EF-2056F22F182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79979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ECD0AAB-AFC2-4A4D-90BF-C7E41ACCC098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32922" y="1600200"/>
            <a:ext cx="3859078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D89DB9A-6DEB-3D42-8715-9016729754A1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332922" y="2275840"/>
            <a:ext cx="3432041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8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8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C8A045F-9B10-0A3A-C389-8BB95F9654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667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7DF3-0F7A-BB4C-AB3C-D97FFDFB0E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D214-935B-7749-BF0B-768D86063C8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3864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F5D35F0-A6FD-8141-9364-759174B8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12097E7-25B9-8845-929D-D6AD3CAC196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3864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84B4E0-1D45-7F4C-8B69-040A643953F9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2766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605304-DBCD-3748-85C6-A5E16B775F6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2766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 sz="2000" b="1"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C47CF12-2E39-E641-887C-6F609AC11D4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0960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9D94CEF-1056-8242-A962-7A37EEC93484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960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8BBF703-53D6-0B4A-9C09-3F32B97C321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915400" y="1600200"/>
            <a:ext cx="2557876" cy="453888"/>
          </a:xfrm>
        </p:spPr>
        <p:txBody>
          <a:bodyPr/>
          <a:lstStyle>
            <a:lvl1pPr>
              <a:lnSpc>
                <a:spcPct val="110000"/>
              </a:lnSpc>
              <a:defRPr sz="2000" b="1">
                <a:solidFill>
                  <a:schemeClr val="accent2"/>
                </a:solidFill>
                <a:latin typeface="+mn-lt"/>
              </a:defRPr>
            </a:lvl1pPr>
            <a:lvl2pPr>
              <a:lnSpc>
                <a:spcPct val="114000"/>
              </a:lnSpc>
              <a:defRPr sz="1600"/>
            </a:lvl2pPr>
            <a:lvl3pPr>
              <a:lnSpc>
                <a:spcPct val="114000"/>
              </a:lnSpc>
              <a:defRPr sz="1400"/>
            </a:lvl3pPr>
            <a:lvl4pPr>
              <a:lnSpc>
                <a:spcPct val="114000"/>
              </a:lnSpc>
              <a:defRPr sz="1400"/>
            </a:lvl4pPr>
            <a:lvl5pPr>
              <a:lnSpc>
                <a:spcPct val="114000"/>
              </a:lnSpc>
              <a:defRPr sz="1400"/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41794F8-3551-B348-A439-E14CD5D0235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15400" y="2275840"/>
            <a:ext cx="2557876" cy="3759835"/>
          </a:xfrm>
        </p:spPr>
        <p:txBody>
          <a:bodyPr/>
          <a:lstStyle>
            <a:lvl1pPr>
              <a:lnSpc>
                <a:spcPct val="114000"/>
              </a:lnSpc>
              <a:defRPr sz="1300"/>
            </a:lvl1pPr>
            <a:lvl2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2pPr>
            <a:lvl3pPr marL="628650" indent="-280988">
              <a:lnSpc>
                <a:spcPct val="110000"/>
              </a:lnSpc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 marL="920750" indent="-233363">
              <a:lnSpc>
                <a:spcPct val="110000"/>
              </a:lnSpc>
              <a:buFont typeface="Arial" panose="020B0604020202020204" pitchFamily="34" charset="0"/>
              <a:buChar char="•"/>
              <a:defRPr sz="2000" b="1">
                <a:solidFill>
                  <a:schemeClr val="bg1"/>
                </a:solidFill>
              </a:defRPr>
            </a:lvl4pPr>
            <a:lvl5pPr marL="1377950" indent="-457200">
              <a:lnSpc>
                <a:spcPct val="110000"/>
              </a:lnSpc>
              <a:buFont typeface="Arial" panose="020B0604020202020204" pitchFamily="34" charset="0"/>
              <a:buChar char="•"/>
              <a:defRPr sz="2000" b="0"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1E591E26-CF5F-B2AF-0CA1-9AF5E6E9A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2237"/>
          <a:stretch/>
        </p:blipFill>
        <p:spPr>
          <a:xfrm>
            <a:off x="369065" y="6188074"/>
            <a:ext cx="494536" cy="471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11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24567-35BB-F34C-BE28-2F27CD24E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894BC-F12D-D64A-B25C-00D4DE20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63" y="1600199"/>
            <a:ext cx="8507412" cy="4435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E3F34-D11C-3540-B14F-649A3DCD4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2606" y="6362700"/>
            <a:ext cx="5173394" cy="4953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PowerPoint template guidelines and examples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19F2-77FF-6F4D-8225-B37BCFBB2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1275" y="6362700"/>
            <a:ext cx="2833688" cy="4953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ADE5DC-7D63-DF48-9E5C-D85B8F0CA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  <p:sldLayoutId id="2147483890" r:id="rId21"/>
    <p:sldLayoutId id="2147483891" r:id="rId22"/>
    <p:sldLayoutId id="2147483892" r:id="rId23"/>
    <p:sldLayoutId id="2147483893" r:id="rId24"/>
    <p:sldLayoutId id="2147483717" r:id="rId25"/>
    <p:sldLayoutId id="2147483718" r:id="rId26"/>
    <p:sldLayoutId id="2147483689" r:id="rId27"/>
    <p:sldLayoutId id="2147483660" r:id="rId28"/>
    <p:sldLayoutId id="2147483691" r:id="rId29"/>
    <p:sldLayoutId id="2147483683" r:id="rId30"/>
    <p:sldLayoutId id="2147483662" r:id="rId31"/>
    <p:sldLayoutId id="2147483663" r:id="rId32"/>
    <p:sldLayoutId id="2147483684" r:id="rId33"/>
    <p:sldLayoutId id="2147483688" r:id="rId34"/>
    <p:sldLayoutId id="2147483657" r:id="rId35"/>
    <p:sldLayoutId id="2147483687" r:id="rId36"/>
    <p:sldLayoutId id="2147483651" r:id="rId37"/>
    <p:sldLayoutId id="2147483664" r:id="rId38"/>
    <p:sldLayoutId id="2147483665" r:id="rId39"/>
    <p:sldLayoutId id="2147483666" r:id="rId40"/>
    <p:sldLayoutId id="2147483667" r:id="rId41"/>
    <p:sldLayoutId id="2147483668" r:id="rId42"/>
    <p:sldLayoutId id="2147483669" r:id="rId43"/>
    <p:sldLayoutId id="2147483670" r:id="rId44"/>
    <p:sldLayoutId id="2147483671" r:id="rId45"/>
    <p:sldLayoutId id="2147483672" r:id="rId46"/>
    <p:sldLayoutId id="2147483673" r:id="rId47"/>
    <p:sldLayoutId id="2147483674" r:id="rId48"/>
    <p:sldLayoutId id="2147483675" r:id="rId49"/>
    <p:sldLayoutId id="2147483676" r:id="rId50"/>
    <p:sldLayoutId id="2147483677" r:id="rId51"/>
    <p:sldLayoutId id="2147483678" r:id="rId52"/>
    <p:sldLayoutId id="2147483679" r:id="rId53"/>
    <p:sldLayoutId id="2147483680" r:id="rId54"/>
    <p:sldLayoutId id="2147483681" r:id="rId55"/>
    <p:sldLayoutId id="2147483682" r:id="rId56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tabLst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628650" indent="-2809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8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20750" indent="-2333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400" b="1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77950" indent="-4572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•"/>
        <a:tabLst/>
        <a:defRPr sz="2400" b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orient="horz" pos="288" userDrawn="1">
          <p15:clr>
            <a:srgbClr val="F26B43"/>
          </p15:clr>
        </p15:guide>
        <p15:guide id="18" orient="horz" pos="1008" userDrawn="1">
          <p15:clr>
            <a:srgbClr val="F26B43"/>
          </p15:clr>
        </p15:guide>
        <p15:guide id="19" pos="267" userDrawn="1">
          <p15:clr>
            <a:srgbClr val="F26B43"/>
          </p15:clr>
        </p15:guide>
        <p15:guide id="20" orient="horz" pos="4008" userDrawn="1">
          <p15:clr>
            <a:srgbClr val="F26B43"/>
          </p15:clr>
        </p15:guide>
        <p15:guide id="21" pos="7411" userDrawn="1">
          <p15:clr>
            <a:srgbClr val="F26B43"/>
          </p15:clr>
        </p15:guide>
        <p15:guide id="22" pos="5626" userDrawn="1">
          <p15:clr>
            <a:srgbClr val="F26B43"/>
          </p15:clr>
        </p15:guide>
        <p15:guide id="23" pos="2053" userDrawn="1">
          <p15:clr>
            <a:srgbClr val="F26B43"/>
          </p15:clr>
        </p15:guide>
        <p15:guide id="24" orient="horz" pos="1558" userDrawn="1">
          <p15:clr>
            <a:srgbClr val="F26B43"/>
          </p15:clr>
        </p15:guide>
        <p15:guide id="25" orient="horz" pos="3802" userDrawn="1">
          <p15:clr>
            <a:srgbClr val="F26B43"/>
          </p15:clr>
        </p15:guide>
        <p15:guide id="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86882E08-F460-E59D-DC48-A73FD5A6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7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BE024-82A8-7F06-24A4-D72232D15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DC2A-2AF1-81C1-7F9F-0C1244790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 – Verify Identity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3ED8A-ADA6-E55F-47DF-A77E38B27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36" y="467591"/>
            <a:ext cx="11502736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Where is my code?</a:t>
            </a:r>
          </a:p>
          <a:p>
            <a:endParaRPr lang="en-US" sz="2400" dirty="0"/>
          </a:p>
          <a:p>
            <a:r>
              <a:rPr lang="en-US" sz="2400" dirty="0"/>
              <a:t>Return to your inbox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1A42E-BFAD-F6FD-F180-B6D461F61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646" y="1295919"/>
            <a:ext cx="542405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CA15E-2C05-5298-1DF6-1C246E81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0583-F300-D00A-EABA-D0CDB247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 – Verify Identity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81C6-9104-B24F-DB2D-863AF6B9B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36" y="467591"/>
            <a:ext cx="11502736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Copy your code from the Microsoft Email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DC67FB-B265-9BBD-5F68-85365C23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36" y="2487135"/>
            <a:ext cx="10162309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3A8A9-63CF-A546-B790-608CB0CB1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C13E-8DAD-EB57-4271-C62BB5B6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 – Verify Identity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787CE-1850-31B6-EC71-E937CD755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336" y="467591"/>
            <a:ext cx="11502736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Paste your Code and press ‘Verify’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139CA-3F78-8792-ED26-E7534E524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528" y="1333207"/>
            <a:ext cx="5402192" cy="47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7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3421-8F25-5FE5-7EA8-1F6D54CC5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5E2B1-44CB-E81A-B114-C40809C6B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467591"/>
            <a:ext cx="10141527" cy="1143000"/>
          </a:xfrm>
        </p:spPr>
        <p:txBody>
          <a:bodyPr/>
          <a:lstStyle/>
          <a:p>
            <a:r>
              <a:rPr lang="en-US" dirty="0"/>
              <a:t>Possible Firewall Error – Just hit refresh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82A9120-79AB-1AEE-B3B2-7659E7E040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5634" y="1503167"/>
            <a:ext cx="8015787" cy="4315742"/>
          </a:xfrm>
        </p:spPr>
      </p:pic>
    </p:spTree>
    <p:extLst>
      <p:ext uri="{BB962C8B-B14F-4D97-AF65-F5344CB8AC3E}">
        <p14:creationId xmlns:p14="http://schemas.microsoft.com/office/powerpoint/2010/main" val="487738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F6721-4988-38E9-75E4-C7AAF1B9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B765E-B760-46F7-6717-AD5AE0E6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320" y="562044"/>
            <a:ext cx="9935872" cy="1143000"/>
          </a:xfrm>
        </p:spPr>
        <p:txBody>
          <a:bodyPr/>
          <a:lstStyle/>
          <a:p>
            <a:r>
              <a:rPr lang="en-US" sz="3200" dirty="0"/>
              <a:t>You’re in!! – But don’t forget to bookmark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8E1FD-DB07-A8FB-91E8-D8FDEE98A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744" y="1273768"/>
            <a:ext cx="9935872" cy="50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E5A6-A924-B6D6-D65C-6C3250A3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- SharePoint</a:t>
            </a:r>
          </a:p>
        </p:txBody>
      </p:sp>
      <p:pic>
        <p:nvPicPr>
          <p:cNvPr id="6" name="Picture 5" descr="A screenshot of a cellphone&#10;&#10;AI-generated content may be incorrect.">
            <a:extLst>
              <a:ext uri="{FF2B5EF4-FFF2-40B4-BE49-F238E27FC236}">
                <a16:creationId xmlns:a16="http://schemas.microsoft.com/office/drawing/2014/main" id="{25207D76-F5FF-F0F1-C608-2550243C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982" y="593195"/>
            <a:ext cx="4776395" cy="54071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1714F7-A17F-DEE5-37CD-302386379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623" y="1211262"/>
            <a:ext cx="6557119" cy="4435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Affiliate Membership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Annual Survey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Council &amp; District Award Progress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Council Health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Officer Contact Lists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Form 944 Submission and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Online Membership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Programs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Supreme Hosted FBE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8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5FE2-C7E4-A1D8-1EF7-5D36E73C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to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18DA-C4C7-5DAA-E698-79405C200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1211262"/>
            <a:ext cx="11344273" cy="4960938"/>
          </a:xfrm>
        </p:spPr>
        <p:txBody>
          <a:bodyPr/>
          <a:lstStyle/>
          <a:p>
            <a:r>
              <a:rPr lang="en-US" dirty="0"/>
              <a:t>Trouble Logging into Officers Online? </a:t>
            </a:r>
          </a:p>
          <a:p>
            <a:pPr marL="1085850" lvl="2" indent="-457200"/>
            <a:r>
              <a:rPr lang="en-US" dirty="0"/>
              <a:t>Customer Service (800) 380-9995</a:t>
            </a:r>
          </a:p>
          <a:p>
            <a:endParaRPr lang="en-US" dirty="0"/>
          </a:p>
          <a:p>
            <a:r>
              <a:rPr lang="en-US" dirty="0"/>
              <a:t>Submitting or Editing State 365</a:t>
            </a:r>
          </a:p>
          <a:p>
            <a:pPr marL="1085850" lvl="2" indent="-457200"/>
            <a:r>
              <a:rPr lang="en-US" dirty="0"/>
              <a:t>FraternalMission@kofc.org</a:t>
            </a:r>
          </a:p>
          <a:p>
            <a:endParaRPr lang="en-US" dirty="0"/>
          </a:p>
          <a:p>
            <a:r>
              <a:rPr lang="en-US" dirty="0"/>
              <a:t>Trouble Logging In to Teams - SharePoint? </a:t>
            </a:r>
          </a:p>
          <a:p>
            <a:pPr marL="1085850" lvl="2" indent="-457200"/>
            <a:r>
              <a:rPr lang="en-US" dirty="0"/>
              <a:t>FraternalMission@kofc.org</a:t>
            </a:r>
          </a:p>
          <a:p>
            <a:pPr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296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D4B74-A687-CFC5-883B-7EA664CB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B239-91BF-2D4E-6750-931885F8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Council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7C74C-D442-9CC9-A3A8-4FE19B5C0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4" y="2044466"/>
            <a:ext cx="11344273" cy="2769067"/>
          </a:xfrm>
        </p:spPr>
        <p:txBody>
          <a:bodyPr/>
          <a:lstStyle/>
          <a:p>
            <a:pPr marL="1085850" lvl="2" indent="-457200">
              <a:lnSpc>
                <a:spcPct val="150000"/>
              </a:lnSpc>
            </a:pPr>
            <a:r>
              <a:rPr lang="en-US" dirty="0"/>
              <a:t>Form 133 - Notice of Intent to create a New Council</a:t>
            </a:r>
          </a:p>
          <a:p>
            <a:pPr marL="1377950" lvl="3" indent="-457200">
              <a:lnSpc>
                <a:spcPct val="150000"/>
              </a:lnSpc>
            </a:pPr>
            <a:r>
              <a:rPr lang="en-US" dirty="0"/>
              <a:t>Email to </a:t>
            </a:r>
            <a:r>
              <a:rPr lang="en-US" b="0" dirty="0"/>
              <a:t>councilgrowth@kofc.org</a:t>
            </a:r>
          </a:p>
          <a:p>
            <a:pPr marL="1085850" lvl="2" indent="-457200">
              <a:lnSpc>
                <a:spcPct val="150000"/>
              </a:lnSpc>
            </a:pPr>
            <a:r>
              <a:rPr lang="en-US" b="0" dirty="0"/>
              <a:t>Council Growth will send you a Canvasser Kit</a:t>
            </a:r>
          </a:p>
          <a:p>
            <a:pPr marL="1085850" lvl="2" indent="-457200">
              <a:lnSpc>
                <a:spcPct val="150000"/>
              </a:lnSpc>
            </a:pPr>
            <a:r>
              <a:rPr lang="en-US" b="0" dirty="0"/>
              <a:t>Council Growth will reply with an informational email.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4D9C6-9B32-D64F-319C-1904D884C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C23D-D5EC-65C7-F715-491BADDE7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822960"/>
          </a:xfrm>
        </p:spPr>
        <p:txBody>
          <a:bodyPr/>
          <a:lstStyle/>
          <a:p>
            <a:r>
              <a:rPr lang="en-US" dirty="0"/>
              <a:t>NCD Reply Email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C207B-6A09-4A7E-C965-A51612FFB7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863" y="1656678"/>
            <a:ext cx="11301971" cy="3722146"/>
          </a:xfrm>
        </p:spPr>
      </p:pic>
    </p:spTree>
    <p:extLst>
      <p:ext uri="{BB962C8B-B14F-4D97-AF65-F5344CB8AC3E}">
        <p14:creationId xmlns:p14="http://schemas.microsoft.com/office/powerpoint/2010/main" val="3350277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A3B05-4EF4-BA3D-823D-F43823BA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3598-E726-C2F3-BA93-56F70F99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822960"/>
          </a:xfrm>
        </p:spPr>
        <p:txBody>
          <a:bodyPr/>
          <a:lstStyle/>
          <a:p>
            <a:r>
              <a:rPr lang="en-US" dirty="0"/>
              <a:t>Transfers and E members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E9BE209-E216-4244-03A7-6ECA8F89EA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366" y="1797014"/>
            <a:ext cx="11264045" cy="2817189"/>
          </a:xfrm>
        </p:spPr>
      </p:pic>
    </p:spTree>
    <p:extLst>
      <p:ext uri="{BB962C8B-B14F-4D97-AF65-F5344CB8AC3E}">
        <p14:creationId xmlns:p14="http://schemas.microsoft.com/office/powerpoint/2010/main" val="243378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B85A-5C8C-2BB5-18EE-417132C9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1891146"/>
            <a:ext cx="11159836" cy="1665970"/>
          </a:xfrm>
        </p:spPr>
        <p:txBody>
          <a:bodyPr/>
          <a:lstStyle/>
          <a:p>
            <a:r>
              <a:rPr lang="en-US" sz="2400" b="1" dirty="0"/>
              <a:t>State Deputy 101 – Fraternal Operations &amp; Membership Growth</a:t>
            </a:r>
            <a:r>
              <a:rPr lang="en-US" sz="2000" dirty="0"/>
              <a:t>	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600" dirty="0"/>
              <a:t>Jack Leibowitz – Manager of Council Data Ceremonials &amp; Council Experience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jack.leibowitz@kofc.org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Aaron Ferguson – Manager of Field Support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aaron.ferguson@kofc.org</a:t>
            </a:r>
          </a:p>
        </p:txBody>
      </p:sp>
    </p:spTree>
    <p:extLst>
      <p:ext uri="{BB962C8B-B14F-4D97-AF65-F5344CB8AC3E}">
        <p14:creationId xmlns:p14="http://schemas.microsoft.com/office/powerpoint/2010/main" val="782529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27AE-2DC9-05C7-5A9C-0BB81C3D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0A320-F956-416F-50A0-DA91FD6D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4" y="457200"/>
            <a:ext cx="8507412" cy="822960"/>
          </a:xfrm>
        </p:spPr>
        <p:txBody>
          <a:bodyPr/>
          <a:lstStyle/>
          <a:p>
            <a:r>
              <a:rPr lang="en-US" dirty="0"/>
              <a:t>Pending NCD and Reactivations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2F9BAD-8D77-1F74-5F96-29F541D53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88" y="1280160"/>
            <a:ext cx="10110999" cy="475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88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C941D-0C85-D401-83DE-3281671C1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0582-1CD1-6F12-358E-032011B5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865" y="2868804"/>
            <a:ext cx="1816917" cy="822960"/>
          </a:xfrm>
        </p:spPr>
        <p:txBody>
          <a:bodyPr/>
          <a:lstStyle/>
          <a:p>
            <a:r>
              <a:rPr lang="en-US" sz="4400" dirty="0"/>
              <a:t>Q &amp; 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5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94A78-48D5-4A1F-EC0A-0028C0DAC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5E84-A388-2429-8D61-AE18A29A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82" y="1891146"/>
            <a:ext cx="11159836" cy="1665970"/>
          </a:xfrm>
        </p:spPr>
        <p:txBody>
          <a:bodyPr/>
          <a:lstStyle/>
          <a:p>
            <a:r>
              <a:rPr lang="en-US" sz="2400" b="1" dirty="0"/>
              <a:t>State Deputy 101 – Fraternal Operations &amp; Membership Growth</a:t>
            </a:r>
            <a:r>
              <a:rPr lang="en-US" sz="2000" dirty="0"/>
              <a:t>	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600" dirty="0"/>
              <a:t>Jack Leibowitz – Manager of Council Data Ceremonials &amp; Council Experience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jack.leibowitz@kofc.org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Aaron Ferguson – Manager of Field Support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aaron.ferguson@kofc.org</a:t>
            </a:r>
          </a:p>
        </p:txBody>
      </p:sp>
    </p:spTree>
    <p:extLst>
      <p:ext uri="{BB962C8B-B14F-4D97-AF65-F5344CB8AC3E}">
        <p14:creationId xmlns:p14="http://schemas.microsoft.com/office/powerpoint/2010/main" val="255163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7D999-655C-2FB7-24E0-CD9DD41BE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2" y="588981"/>
            <a:ext cx="9894311" cy="4435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Walkthrough OO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Walkthrough Teams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Reports to Showcase</a:t>
            </a:r>
          </a:p>
          <a:p>
            <a:pPr marL="1085850" lvl="2" indent="-457200"/>
            <a:r>
              <a:rPr lang="en-US" dirty="0"/>
              <a:t>Pending Applications</a:t>
            </a:r>
          </a:p>
          <a:p>
            <a:pPr marL="1085850" lvl="2" indent="-457200"/>
            <a:r>
              <a:rPr lang="en-US" dirty="0"/>
              <a:t>Awards Progress Report</a:t>
            </a:r>
          </a:p>
          <a:p>
            <a:pPr marL="1085850" lvl="2" indent="-457200"/>
            <a:r>
              <a:rPr lang="en-US" dirty="0"/>
              <a:t>944 feedback</a:t>
            </a:r>
          </a:p>
          <a:p>
            <a:pPr marL="1085850" lvl="2" indent="-457200"/>
            <a:r>
              <a:rPr lang="en-US" dirty="0"/>
              <a:t>ASAP Data</a:t>
            </a:r>
          </a:p>
          <a:p>
            <a:pPr marL="1085850" lvl="2" indent="-457200"/>
            <a:endParaRPr lang="en-US" dirty="0"/>
          </a:p>
          <a:p>
            <a:pPr marL="1085850" lvl="2" indent="-45720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20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AI-generated content may be incorrect.">
            <a:extLst>
              <a:ext uri="{FF2B5EF4-FFF2-40B4-BE49-F238E27FC236}">
                <a16:creationId xmlns:a16="http://schemas.microsoft.com/office/drawing/2014/main" id="{86882E08-F460-E59D-DC48-A73FD5A66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FC3FE-AC26-C995-B667-70F804130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EEDB-9742-8B3D-69C8-7D8387C1E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Officers Online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E640D-5ABA-0B86-3705-919F019EC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203" y="1945375"/>
            <a:ext cx="9838932" cy="26077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Login Starts with a State 365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Access to various Reports, Forms, and Publications</a:t>
            </a:r>
          </a:p>
          <a:p>
            <a:pPr marL="1085850" lvl="2" indent="-457200"/>
            <a:r>
              <a:rPr lang="en-US" dirty="0"/>
              <a:t>Circle of Honor Report</a:t>
            </a:r>
          </a:p>
          <a:p>
            <a:pPr marL="1085850" lvl="2" indent="-457200"/>
            <a:r>
              <a:rPr lang="en-US" dirty="0"/>
              <a:t>Membership Insurance Progress Report</a:t>
            </a:r>
          </a:p>
          <a:p>
            <a:pPr marL="1085850" lvl="2" indent="-457200"/>
            <a:r>
              <a:rPr lang="en-US" dirty="0"/>
              <a:t>Safe Environment Report</a:t>
            </a:r>
          </a:p>
          <a:p>
            <a:pPr marL="1085850" lvl="2" indent="-457200"/>
            <a:r>
              <a:rPr lang="en-US" dirty="0"/>
              <a:t>State Deputy report</a:t>
            </a:r>
          </a:p>
          <a:p>
            <a:pPr marL="1085850" lvl="2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3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of a role description&#10;&#10;AI-generated content may be incorrect.">
            <a:extLst>
              <a:ext uri="{FF2B5EF4-FFF2-40B4-BE49-F238E27FC236}">
                <a16:creationId xmlns:a16="http://schemas.microsoft.com/office/drawing/2014/main" id="{1B076449-C0EF-381B-2361-ABBE19C33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10" y="316311"/>
            <a:ext cx="10424161" cy="6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4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2ED59-3D73-6B9A-DF4E-F1265584B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6525-7A88-CD22-3886-F8DDEB60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– SharePoint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A3EFE-127F-C73B-B0B0-F17A8AE58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864" y="1450253"/>
            <a:ext cx="5924982" cy="4435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SharePoint center for data and report uploads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Most reports updated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Used in partnership with Officer Online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Access is shared with a select audience (reported on State 365)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7F7F01-4877-BCF1-7C7D-AF49E9398118}"/>
              </a:ext>
            </a:extLst>
          </p:cNvPr>
          <p:cNvGraphicFramePr>
            <a:graphicFrameLocks noGrp="1"/>
          </p:cNvGraphicFramePr>
          <p:nvPr/>
        </p:nvGraphicFramePr>
        <p:xfrm>
          <a:off x="6525491" y="1591251"/>
          <a:ext cx="542405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707">
                  <a:extLst>
                    <a:ext uri="{9D8B030D-6E8A-4147-A177-3AD203B41FA5}">
                      <a16:colId xmlns:a16="http://schemas.microsoft.com/office/drawing/2014/main" val="1510448717"/>
                    </a:ext>
                  </a:extLst>
                </a:gridCol>
                <a:gridCol w="2844348">
                  <a:extLst>
                    <a:ext uri="{9D8B030D-6E8A-4147-A177-3AD203B41FA5}">
                      <a16:colId xmlns:a16="http://schemas.microsoft.com/office/drawing/2014/main" val="19644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60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Deputy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926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State Secretary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All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0247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Membership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Membership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9562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164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Faith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0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Family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98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Community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104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Life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Programs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1094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Cor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92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Awards/Reports Forms Director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Awards data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5317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28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A88D0-4190-6CD9-F431-43077EC15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0F0D-B3BA-5B96-6D8F-56256920C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9955" y="1211262"/>
            <a:ext cx="6371790" cy="4435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Please do not use your mobile device!!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recommend using a desktop or laptop for optimal user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23030E-0AA1-5ADB-1CCA-071B737F8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938" y="1371600"/>
            <a:ext cx="4253017" cy="392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86D29-5BF3-8E26-EFC8-FC8052F4B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A2CDA-1463-9367-7477-F329BB188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81D3-E46E-EF9D-8B78-EABAE59A2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73" y="637526"/>
            <a:ext cx="11078872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You will receive a notification in your email from a KofC employee.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9E51AD-8049-4AC0-7186-04118B897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6" y="2042918"/>
            <a:ext cx="10898121" cy="31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B8B9E-FE32-A9D2-721E-BC9AF63E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1E522-BDB3-E384-B35E-21408292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F730-5883-B2AF-C45C-B2A751E54E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073" y="496528"/>
            <a:ext cx="11078872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Click to Open.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67477-63E9-870B-3D08-D2C4C3C3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026" y="1893983"/>
            <a:ext cx="8167255" cy="432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D8B97-1829-8B2C-34F4-3F4564BFD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345C2-4DB8-E408-69F2-3C0B0C2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092" y="467591"/>
            <a:ext cx="8792872" cy="1143000"/>
          </a:xfrm>
        </p:spPr>
        <p:txBody>
          <a:bodyPr/>
          <a:lstStyle/>
          <a:p>
            <a:r>
              <a:rPr lang="en-US" dirty="0"/>
              <a:t>How to log in – Verify Identity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28309-D546-0F19-C897-AAD6F9082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200" y="467591"/>
            <a:ext cx="11078872" cy="14384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Enter the same email address that you received the invitation.</a:t>
            </a:r>
          </a:p>
          <a:p>
            <a:endParaRPr lang="en-US" sz="24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36FFF-F129-F3BE-47E0-303C98BDD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067" y="1906011"/>
            <a:ext cx="6115904" cy="44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61693"/>
      </p:ext>
    </p:extLst>
  </p:cSld>
  <p:clrMapOvr>
    <a:masterClrMapping/>
  </p:clrMapOvr>
</p:sld>
</file>

<file path=ppt/theme/theme1.xml><?xml version="1.0" encoding="utf-8"?>
<a:theme xmlns:a="http://schemas.openxmlformats.org/drawingml/2006/main" name="KofC">
  <a:themeElements>
    <a:clrScheme name="Custom 37">
      <a:dk1>
        <a:srgbClr val="3A373A"/>
      </a:dk1>
      <a:lt1>
        <a:srgbClr val="FFFFFF"/>
      </a:lt1>
      <a:dk2>
        <a:srgbClr val="3A383B"/>
      </a:dk2>
      <a:lt2>
        <a:srgbClr val="FFFFFF"/>
      </a:lt2>
      <a:accent1>
        <a:srgbClr val="112866"/>
      </a:accent1>
      <a:accent2>
        <a:srgbClr val="EF3B38"/>
      </a:accent2>
      <a:accent3>
        <a:srgbClr val="F7B718"/>
      </a:accent3>
      <a:accent4>
        <a:srgbClr val="0077D9"/>
      </a:accent4>
      <a:accent5>
        <a:srgbClr val="3A383B"/>
      </a:accent5>
      <a:accent6>
        <a:srgbClr val="979797"/>
      </a:accent6>
      <a:hlink>
        <a:srgbClr val="0077D9"/>
      </a:hlink>
      <a:folHlink>
        <a:srgbClr val="BBBBB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ofC" id="{0FCC53DD-7FBA-4D77-82EB-5B23444FBA82}" vid="{6F360EB2-0EAF-4CC2-B449-2CFCF67915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Viewing_x0020_Order xmlns="ffc2e5aa-d593-4bc2-aa79-60657b6eaa75" xsi:nil="true"/>
    <_dlc_DocId xmlns="1104a1b0-c8f6-4ec4-800b-fb1c41b954e8">TQ3A26RQJ2SC-175-1148</_dlc_DocId>
    <_dlc_DocIdUrl xmlns="1104a1b0-c8f6-4ec4-800b-fb1c41b954e8">
      <Url>http://ilink/_layouts/DocIdRedir.aspx?ID=TQ3A26RQJ2SC-175-1148</Url>
      <Description>TQ3A26RQJ2SC-175-1148</Description>
    </_dlc_DocIdUrl>
    <AverageRating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0038B8BA9CD47AC60D88E2AEB77B1" ma:contentTypeVersion="4" ma:contentTypeDescription="Create a new document." ma:contentTypeScope="" ma:versionID="4726d9dad8702b43b216e3a497b278fd">
  <xsd:schema xmlns:xsd="http://www.w3.org/2001/XMLSchema" xmlns:xs="http://www.w3.org/2001/XMLSchema" xmlns:p="http://schemas.microsoft.com/office/2006/metadata/properties" xmlns:ns1="http://schemas.microsoft.com/sharepoint/v3" xmlns:ns2="1104a1b0-c8f6-4ec4-800b-fb1c41b954e8" xmlns:ns3="ffc2e5aa-d593-4bc2-aa79-60657b6eaa75" targetNamespace="http://schemas.microsoft.com/office/2006/metadata/properties" ma:root="true" ma:fieldsID="bf6abfb07fca45744035e89075aa501d" ns1:_="" ns2:_="" ns3:_="">
    <xsd:import namespace="http://schemas.microsoft.com/sharepoint/v3"/>
    <xsd:import namespace="1104a1b0-c8f6-4ec4-800b-fb1c41b954e8"/>
    <xsd:import namespace="ffc2e5aa-d593-4bc2-aa79-60657b6eaa7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Viewing_x0020_Order" minOccurs="0"/>
                <xsd:element ref="ns1:AverageRa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1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4a1b0-c8f6-4ec4-800b-fb1c41b954e8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2e5aa-d593-4bc2-aa79-60657b6eaa75" elementFormDefault="qualified">
    <xsd:import namespace="http://schemas.microsoft.com/office/2006/documentManagement/types"/>
    <xsd:import namespace="http://schemas.microsoft.com/office/infopath/2007/PartnerControls"/>
    <xsd:element name="Viewing_x0020_Order" ma:index="13" nillable="true" ma:displayName="Viewing Order" ma:decimals="0" ma:description="This Column was creatd for the Columns of Columbus ONLY" ma:internalName="Viewing_x0020_Order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F60BC5-5155-43DA-A152-3A4AAE524B5B}">
  <ds:schemaRefs>
    <ds:schemaRef ds:uri="http://schemas.microsoft.com/office/2006/documentManagement/types"/>
    <ds:schemaRef ds:uri="1104a1b0-c8f6-4ec4-800b-fb1c41b954e8"/>
    <ds:schemaRef ds:uri="http://purl.org/dc/dcmitype/"/>
    <ds:schemaRef ds:uri="ffc2e5aa-d593-4bc2-aa79-60657b6eaa7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145083-E81F-4F05-A773-CF798A22D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EE19B-358A-4FE6-A89B-0D0207AADB3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7DB8FAE-7D47-480D-ACAF-4B76C4AA0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04a1b0-c8f6-4ec4-800b-fb1c41b954e8"/>
    <ds:schemaRef ds:uri="ffc2e5aa-d593-4bc2-aa79-60657b6ea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KofC</Template>
  <TotalTime>13383</TotalTime>
  <Words>514</Words>
  <Application>Microsoft Office PowerPoint</Application>
  <PresentationFormat>Widescreen</PresentationFormat>
  <Paragraphs>140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Aptos Narrow</vt:lpstr>
      <vt:lpstr>Arial</vt:lpstr>
      <vt:lpstr>Arial Black</vt:lpstr>
      <vt:lpstr>Calibri</vt:lpstr>
      <vt:lpstr>KofC</vt:lpstr>
      <vt:lpstr>PowerPoint Presentation</vt:lpstr>
      <vt:lpstr>State Deputy 101 – Fraternal Operations &amp; Membership Growth     Jack Leibowitz – Manager of Council Data Ceremonials &amp; Council Experience  jack.leibowitz@kofc.org  Aaron Ferguson – Manager of Field Support  aaron.ferguson@kofc.org</vt:lpstr>
      <vt:lpstr>Officers Online </vt:lpstr>
      <vt:lpstr>PowerPoint Presentation</vt:lpstr>
      <vt:lpstr>Teams – SharePoint </vt:lpstr>
      <vt:lpstr>How to log in  </vt:lpstr>
      <vt:lpstr>How to log in  </vt:lpstr>
      <vt:lpstr>How to log in  </vt:lpstr>
      <vt:lpstr>How to log in – Verify Identity  </vt:lpstr>
      <vt:lpstr>How to log in – Verify Identity  </vt:lpstr>
      <vt:lpstr>How to log in – Verify Identity  </vt:lpstr>
      <vt:lpstr>How to log in – Verify Identity  </vt:lpstr>
      <vt:lpstr>Possible Firewall Error – Just hit refresh  </vt:lpstr>
      <vt:lpstr>You’re in!! – But don’t forget to bookmark     </vt:lpstr>
      <vt:lpstr>Teams - SharePoint</vt:lpstr>
      <vt:lpstr>Who to Contact</vt:lpstr>
      <vt:lpstr>New Council Development</vt:lpstr>
      <vt:lpstr>NCD Reply Email</vt:lpstr>
      <vt:lpstr>Transfers and E members</vt:lpstr>
      <vt:lpstr>Pending NCD and Reactivations</vt:lpstr>
      <vt:lpstr>Q &amp; A </vt:lpstr>
      <vt:lpstr>State Deputy 101 – Fraternal Operations &amp; Membership Growth     Jack Leibowitz – Manager of Council Data Ceremonials &amp; Council Experience  jack.leibowitz@kofc.org  Aaron Ferguson – Manager of Field Support  aaron.ferguson@kofc.org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template, guidelines, and examples</dc:title>
  <dc:creator>Veters, Shawn</dc:creator>
  <cp:lastModifiedBy>Barrios, Darryl</cp:lastModifiedBy>
  <cp:revision>45</cp:revision>
  <dcterms:created xsi:type="dcterms:W3CDTF">2024-05-15T15:45:38Z</dcterms:created>
  <dcterms:modified xsi:type="dcterms:W3CDTF">2025-06-12T12:54:14Z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0x010100E890038B8BA9CD47AC60D88E2AEB77B1</vt:lpwstr>
  </property>
  <property fmtid="{D5CDD505-2E9C-101B-9397-08002B2CF9AE}" pid="3" name="_dlc_DocIdItemGuid">
    <vt:lpwstr>10558139-0fdc-446d-80cb-edf2dbf310e7</vt:lpwstr>
  </property>
</Properties>
</file>